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48" r:id="rId1"/>
  </p:sldMasterIdLst>
  <p:sldIdLst>
    <p:sldId id="290" r:id="rId2"/>
    <p:sldId id="257" r:id="rId3"/>
    <p:sldId id="291" r:id="rId4"/>
    <p:sldId id="258" r:id="rId5"/>
    <p:sldId id="259" r:id="rId6"/>
    <p:sldId id="292" r:id="rId7"/>
    <p:sldId id="293" r:id="rId8"/>
    <p:sldId id="295" r:id="rId9"/>
    <p:sldId id="294" r:id="rId10"/>
    <p:sldId id="298" r:id="rId11"/>
    <p:sldId id="260" r:id="rId12"/>
    <p:sldId id="296" r:id="rId13"/>
    <p:sldId id="261" r:id="rId14"/>
    <p:sldId id="262" r:id="rId15"/>
    <p:sldId id="263" r:id="rId16"/>
    <p:sldId id="264" r:id="rId17"/>
    <p:sldId id="265" r:id="rId18"/>
    <p:sldId id="297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301" r:id="rId27"/>
    <p:sldId id="312" r:id="rId28"/>
    <p:sldId id="273" r:id="rId29"/>
    <p:sldId id="274" r:id="rId30"/>
    <p:sldId id="302" r:id="rId31"/>
    <p:sldId id="275" r:id="rId32"/>
    <p:sldId id="276" r:id="rId33"/>
    <p:sldId id="304" r:id="rId34"/>
    <p:sldId id="303" r:id="rId35"/>
    <p:sldId id="305" r:id="rId36"/>
    <p:sldId id="306" r:id="rId37"/>
    <p:sldId id="307" r:id="rId38"/>
    <p:sldId id="277" r:id="rId39"/>
    <p:sldId id="308" r:id="rId40"/>
    <p:sldId id="278" r:id="rId41"/>
    <p:sldId id="279" r:id="rId42"/>
    <p:sldId id="309" r:id="rId43"/>
    <p:sldId id="280" r:id="rId44"/>
    <p:sldId id="310" r:id="rId45"/>
    <p:sldId id="311" r:id="rId46"/>
    <p:sldId id="281" r:id="rId47"/>
    <p:sldId id="282" r:id="rId48"/>
    <p:sldId id="283" r:id="rId49"/>
    <p:sldId id="284" r:id="rId50"/>
    <p:sldId id="285" r:id="rId51"/>
    <p:sldId id="313" r:id="rId52"/>
    <p:sldId id="314" r:id="rId53"/>
    <p:sldId id="288" r:id="rId54"/>
    <p:sldId id="315" r:id="rId55"/>
    <p:sldId id="316" r:id="rId56"/>
    <p:sldId id="317" r:id="rId57"/>
    <p:sldId id="289" r:id="rId58"/>
    <p:sldId id="318" r:id="rId5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1" initials="u" lastIdx="1" clrIdx="0">
    <p:extLst>
      <p:ext uri="{19B8F6BF-5375-455C-9EA6-DF929625EA0E}">
        <p15:presenceInfo xmlns:p15="http://schemas.microsoft.com/office/powerpoint/2012/main" userId="user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91" autoAdjust="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outlineViewPr>
    <p:cViewPr>
      <p:scale>
        <a:sx n="33" d="100"/>
        <a:sy n="33" d="100"/>
      </p:scale>
      <p:origin x="0" y="-443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21656\Desktop\THESE\PTEI%20Traumatique\Canevas%20th&#233;s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21656\Desktop\THESE\PTEI%20Traumatique\Canevas%20th&#233;s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21656\Desktop\THESE\PTEI%20Traumatique\Canevas%20th&#233;s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21656\Desktop\THESE\PTEI%20Traumatique\Canevas%20th&#233;s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21656\Desktop\THESE\PTEI%20Traumatique\Canevas%20th&#233;se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21656\Desktop\THESE\PTEI%20Traumatique\Canevas%20th&#233;s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21656\Desktop\THESE\PTEI%20Traumatique\Canevas%20th&#233;se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[Canevas thése.xlsx]Feuil6!Tableau croisé dynamique1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 w="9525" cap="flat" cmpd="sng" algn="ctr">
            <a:noFill/>
            <a:round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dLbl>
          <c:idx val="0"/>
          <c:layout>
            <c:manualLayout>
              <c:x val="-1.2731334408019993E-17"/>
              <c:y val="0.13888888888888881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9525" cap="flat" cmpd="sng" algn="ctr">
            <a:noFill/>
            <a:round/>
          </a:ln>
          <a:effectLst/>
          <a:sp3d/>
        </c:spPr>
        <c:dLbl>
          <c:idx val="0"/>
          <c:layout>
            <c:manualLayout>
              <c:x val="2.7777777777777779E-3"/>
              <c:y val="0.1388888888888889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9525" cap="flat" cmpd="sng" algn="ctr">
            <a:noFill/>
            <a:round/>
          </a:ln>
          <a:effectLst/>
          <a:sp3d/>
        </c:spPr>
        <c:dLbl>
          <c:idx val="0"/>
          <c:layout>
            <c:manualLayout>
              <c:x val="-1.3888888888889399E-3"/>
              <c:y val="0.11574074074074074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no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2.6555555555555554E-2"/>
                  <c:h val="5.5486293379994167E-2"/>
                </c:manualLayout>
              </c15:layout>
            </c:ext>
          </c:extLst>
        </c:dLbl>
      </c:pivotFmt>
      <c:pivotFmt>
        <c:idx val="4"/>
        <c:spPr>
          <a:solidFill>
            <a:schemeClr val="accent1"/>
          </a:solidFill>
          <a:ln w="9525" cap="flat" cmpd="sng" algn="ctr">
            <a:noFill/>
            <a:round/>
          </a:ln>
          <a:effectLst/>
          <a:sp3d/>
        </c:spPr>
        <c:dLbl>
          <c:idx val="0"/>
          <c:layout>
            <c:manualLayout>
              <c:x val="0"/>
              <c:y val="9.72222222222221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9525" cap="flat" cmpd="sng" algn="ctr">
            <a:noFill/>
            <a:round/>
          </a:ln>
          <a:effectLst/>
          <a:sp3d/>
        </c:spPr>
        <c:dLbl>
          <c:idx val="0"/>
          <c:layout>
            <c:manualLayout>
              <c:x val="-1.0185067526415994E-16"/>
              <c:y val="9.259259259259258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9525" cap="flat" cmpd="sng" algn="ctr">
            <a:noFill/>
            <a:round/>
          </a:ln>
          <a:effectLst/>
          <a:sp3d/>
        </c:spPr>
        <c:dLbl>
          <c:idx val="0"/>
          <c:layout>
            <c:manualLayout>
              <c:x val="-1.0185067526415994E-16"/>
              <c:y val="9.72222222222221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9525" cap="flat" cmpd="sng" algn="ctr">
            <a:noFill/>
            <a:round/>
          </a:ln>
          <a:effectLst/>
          <a:sp3d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9525" cap="flat" cmpd="sng" algn="ctr">
            <a:noFill/>
            <a:round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9525" cap="flat" cmpd="sng" algn="ctr">
            <a:noFill/>
            <a:round/>
          </a:ln>
          <a:effectLst/>
          <a:sp3d/>
        </c:spPr>
        <c:dLbl>
          <c:idx val="0"/>
          <c:layout>
            <c:manualLayout>
              <c:x val="-1.2731334408019993E-17"/>
              <c:y val="0.13888888888888881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9525" cap="flat" cmpd="sng" algn="ctr">
            <a:noFill/>
            <a:round/>
          </a:ln>
          <a:effectLst/>
          <a:sp3d/>
        </c:spPr>
        <c:dLbl>
          <c:idx val="0"/>
          <c:layout>
            <c:manualLayout>
              <c:x val="2.7777777777777779E-3"/>
              <c:y val="0.1388888888888889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9525" cap="flat" cmpd="sng" algn="ctr">
            <a:noFill/>
            <a:round/>
          </a:ln>
          <a:effectLst/>
          <a:sp3d/>
        </c:spPr>
        <c:dLbl>
          <c:idx val="0"/>
          <c:layout>
            <c:manualLayout>
              <c:x val="-1.3888888888889399E-3"/>
              <c:y val="0.11574074074074074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no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2.6555555555555554E-2"/>
                  <c:h val="5.5486293379994167E-2"/>
                </c:manualLayout>
              </c15:layout>
            </c:ext>
          </c:extLst>
        </c:dLbl>
      </c:pivotFmt>
      <c:pivotFmt>
        <c:idx val="12"/>
        <c:spPr>
          <a:solidFill>
            <a:schemeClr val="accent1"/>
          </a:solidFill>
          <a:ln w="9525" cap="flat" cmpd="sng" algn="ctr">
            <a:noFill/>
            <a:round/>
          </a:ln>
          <a:effectLst/>
          <a:sp3d/>
        </c:spPr>
        <c:dLbl>
          <c:idx val="0"/>
          <c:layout>
            <c:manualLayout>
              <c:x val="0"/>
              <c:y val="9.72222222222221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 w="9525" cap="flat" cmpd="sng" algn="ctr">
            <a:noFill/>
            <a:round/>
          </a:ln>
          <a:effectLst/>
          <a:sp3d/>
        </c:spPr>
        <c:dLbl>
          <c:idx val="0"/>
          <c:layout>
            <c:manualLayout>
              <c:x val="-1.0185067526415994E-16"/>
              <c:y val="9.259259259259258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 w="9525" cap="flat" cmpd="sng" algn="ctr">
            <a:noFill/>
            <a:round/>
          </a:ln>
          <a:effectLst/>
          <a:sp3d/>
        </c:spPr>
        <c:dLbl>
          <c:idx val="0"/>
          <c:layout>
            <c:manualLayout>
              <c:x val="-1.0185067526415994E-16"/>
              <c:y val="9.72222222222221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 w="9525" cap="flat" cmpd="sng" algn="ctr">
            <a:noFill/>
            <a:round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 w="9525" cap="flat" cmpd="sng" algn="ctr">
            <a:noFill/>
            <a:round/>
          </a:ln>
          <a:effectLst/>
          <a:sp3d/>
        </c:spPr>
        <c:dLbl>
          <c:idx val="0"/>
          <c:layout>
            <c:manualLayout>
              <c:x val="-1.2731334408019993E-17"/>
              <c:y val="0.13888888888888881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 w="9525" cap="flat" cmpd="sng" algn="ctr">
            <a:noFill/>
            <a:round/>
          </a:ln>
          <a:effectLst/>
          <a:sp3d/>
        </c:spPr>
        <c:dLbl>
          <c:idx val="0"/>
          <c:layout>
            <c:manualLayout>
              <c:x val="2.7777777777777779E-3"/>
              <c:y val="0.1388888888888889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 w="9525" cap="flat" cmpd="sng" algn="ctr">
            <a:noFill/>
            <a:round/>
          </a:ln>
          <a:effectLst/>
          <a:sp3d/>
        </c:spPr>
        <c:dLbl>
          <c:idx val="0"/>
          <c:layout>
            <c:manualLayout>
              <c:x val="-1.3888888888889399E-3"/>
              <c:y val="0.11574074074074074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no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2.6555555555555554E-2"/>
                  <c:h val="5.5486293379994167E-2"/>
                </c:manualLayout>
              </c15:layout>
            </c:ext>
          </c:extLst>
        </c:dLbl>
      </c:pivotFmt>
      <c:pivotFmt>
        <c:idx val="19"/>
        <c:spPr>
          <a:solidFill>
            <a:schemeClr val="accent1"/>
          </a:solidFill>
          <a:ln w="9525" cap="flat" cmpd="sng" algn="ctr">
            <a:noFill/>
            <a:round/>
          </a:ln>
          <a:effectLst/>
          <a:sp3d/>
        </c:spPr>
        <c:dLbl>
          <c:idx val="0"/>
          <c:layout>
            <c:manualLayout>
              <c:x val="0"/>
              <c:y val="9.72222222222221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 w="9525" cap="flat" cmpd="sng" algn="ctr">
            <a:noFill/>
            <a:round/>
          </a:ln>
          <a:effectLst/>
          <a:sp3d/>
        </c:spPr>
        <c:dLbl>
          <c:idx val="0"/>
          <c:layout>
            <c:manualLayout>
              <c:x val="-1.0185067526415994E-16"/>
              <c:y val="9.259259259259258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 w="9525" cap="flat" cmpd="sng" algn="ctr">
            <a:noFill/>
            <a:round/>
          </a:ln>
          <a:effectLst/>
          <a:sp3d/>
        </c:spPr>
        <c:dLbl>
          <c:idx val="0"/>
          <c:layout>
            <c:manualLayout>
              <c:x val="-1.0185067526415994E-16"/>
              <c:y val="9.72222222222221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Feuil6!$B$3</c:f>
              <c:strCache>
                <c:ptCount val="1"/>
                <c:pt idx="0">
                  <c:v>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1.2731334408019993E-17"/>
                  <c:y val="0.13888888888888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0B-406B-B326-54F0FE550419}"/>
                </c:ext>
              </c:extLst>
            </c:dLbl>
            <c:dLbl>
              <c:idx val="1"/>
              <c:layout>
                <c:manualLayout>
                  <c:x val="2.7777777777777779E-3"/>
                  <c:y val="0.1388888888888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10B-406B-B326-54F0FE550419}"/>
                </c:ext>
              </c:extLst>
            </c:dLbl>
            <c:dLbl>
              <c:idx val="2"/>
              <c:layout>
                <c:manualLayout>
                  <c:x val="-1.3888888888889399E-3"/>
                  <c:y val="0.115740740740740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0B-406B-B326-54F0FE550419}"/>
                </c:ext>
              </c:extLst>
            </c:dLbl>
            <c:dLbl>
              <c:idx val="3"/>
              <c:layout>
                <c:manualLayout>
                  <c:x val="0"/>
                  <c:y val="9.722222222222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10B-406B-B326-54F0FE550419}"/>
                </c:ext>
              </c:extLst>
            </c:dLbl>
            <c:dLbl>
              <c:idx val="4"/>
              <c:layout>
                <c:manualLayout>
                  <c:x val="-1.0185067526415994E-16"/>
                  <c:y val="9.259259259259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10B-406B-B326-54F0FE550419}"/>
                </c:ext>
              </c:extLst>
            </c:dLbl>
            <c:dLbl>
              <c:idx val="5"/>
              <c:layout>
                <c:manualLayout>
                  <c:x val="-1.0185067526415994E-16"/>
                  <c:y val="9.722222222222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10B-406B-B326-54F0FE5504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Feuil6!$A$4:$A$10</c:f>
              <c:strCache>
                <c:ptCount val="6"/>
                <c:pt idx="0">
                  <c:v>60-64</c:v>
                </c:pt>
                <c:pt idx="1">
                  <c:v>65-69</c:v>
                </c:pt>
                <c:pt idx="2">
                  <c:v>70-74</c:v>
                </c:pt>
                <c:pt idx="3">
                  <c:v>75-79</c:v>
                </c:pt>
                <c:pt idx="4">
                  <c:v>80-84</c:v>
                </c:pt>
                <c:pt idx="5">
                  <c:v>85-89</c:v>
                </c:pt>
              </c:strCache>
            </c:strRef>
          </c:cat>
          <c:val>
            <c:numRef>
              <c:f>Feuil6!$B$4:$B$10</c:f>
              <c:numCache>
                <c:formatCode>General</c:formatCode>
                <c:ptCount val="6"/>
                <c:pt idx="0">
                  <c:v>6</c:v>
                </c:pt>
                <c:pt idx="1">
                  <c:v>8</c:v>
                </c:pt>
                <c:pt idx="2">
                  <c:v>6</c:v>
                </c:pt>
                <c:pt idx="3">
                  <c:v>5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10B-406B-B326-54F0FE5504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225025184"/>
        <c:axId val="-225024640"/>
      </c:barChart>
      <c:catAx>
        <c:axId val="-22502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25024640"/>
        <c:crosses val="autoZero"/>
        <c:auto val="1"/>
        <c:lblAlgn val="ctr"/>
        <c:lblOffset val="100"/>
        <c:noMultiLvlLbl val="0"/>
      </c:catAx>
      <c:valAx>
        <c:axId val="-225024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25025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WOMEN</a:t>
            </a:r>
            <a:r>
              <a:rPr lang="en-US" baseline="0" dirty="0" smtClean="0"/>
              <a:t> : 24 CASES &gt;&gt;&gt;&gt;MEN : 6 CASES</a:t>
            </a:r>
            <a:endParaRPr lang="en-US" dirty="0"/>
          </a:p>
        </c:rich>
      </c:tx>
      <c:layout>
        <c:manualLayout>
          <c:xMode val="edge"/>
          <c:yMode val="edge"/>
          <c:x val="3.0555555555555228E-3"/>
          <c:y val="5.25355649227892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Distrubition by sexe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203-4D3C-80A1-CE8E16158FCA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203-4D3C-80A1-CE8E16158FCA}"/>
              </c:ext>
            </c:extLst>
          </c:dPt>
          <c:dLbls>
            <c:dLbl>
              <c:idx val="0"/>
              <c:layout>
                <c:manualLayout>
                  <c:x val="-6.1583932443227206E-2"/>
                  <c:y val="0.170277969672776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FBBCC1F-FA2F-4461-9C1B-DB6C5718B3A8}" type="PERCENTAGE">
                      <a: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/>
                      </a:pPr>
                      <a:t>[POURCENTAGE]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798261630339695E-2"/>
                      <c:h val="8.350236180227782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203-4D3C-80A1-CE8E16158FCA}"/>
                </c:ext>
              </c:extLst>
            </c:dLbl>
            <c:dLbl>
              <c:idx val="1"/>
              <c:layout>
                <c:manualLayout>
                  <c:x val="6.1406291604853738E-2"/>
                  <c:y val="-0.3619376384918846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B95B022-237C-4A7E-BD6C-40AC845F5D90}" type="PERCENTAGE">
                      <a: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/>
                      </a:pPr>
                      <a:t>[POURCENTAGE]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25236791053292E-2"/>
                      <c:h val="0.109770144263672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203-4D3C-80A1-CE8E16158F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03-4D3C-80A1-CE8E16158FC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86945006176752"/>
          <c:y val="0.11017005790110031"/>
          <c:w val="0.75666646161417328"/>
          <c:h val="0.784347331179421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Feuil1!$A$2:$A$3</c:f>
              <c:strCache>
                <c:ptCount val="2"/>
                <c:pt idx="0">
                  <c:v>Dominant side</c:v>
                </c:pt>
                <c:pt idx="1">
                  <c:v>Non dominant side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17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7A-410D-A908-AE08DD804C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060208"/>
        <c:axId val="26059376"/>
      </c:barChart>
      <c:catAx>
        <c:axId val="2606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6059376"/>
        <c:crosses val="autoZero"/>
        <c:auto val="1"/>
        <c:lblAlgn val="ctr"/>
        <c:lblOffset val="100"/>
        <c:noMultiLvlLbl val="0"/>
      </c:catAx>
      <c:valAx>
        <c:axId val="26059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6060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[Canevas thése.xlsx]Feuil18!Tableau croisé dynamique14</c:name>
    <c:fmtId val="-1"/>
  </c:pivotSource>
  <c:chart>
    <c:autoTitleDeleted val="1"/>
    <c:pivotFmts>
      <c:pivotFmt>
        <c:idx val="0"/>
      </c:pivotFmt>
      <c:pivotFmt>
        <c:idx val="1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 w="19050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 w="19050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3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 w="19050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 w="19050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</c:pivotFmt>
      <c:pivotFmt>
        <c:idx val="6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 w="19050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</c:pivotFmt>
      <c:pivotFmt>
        <c:idx val="7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 w="19050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</c:pivotFmt>
      <c:pivotFmt>
        <c:idx val="8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 w="19050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 w="19050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</c:pivotFmt>
      <c:pivotFmt>
        <c:idx val="10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 w="19050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</c:pivotFmt>
      <c:pivotFmt>
        <c:idx val="11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 w="19050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</c:pivotFmt>
    </c:pivotFmts>
    <c:plotArea>
      <c:layout/>
      <c:pieChart>
        <c:varyColors val="1"/>
        <c:ser>
          <c:idx val="0"/>
          <c:order val="0"/>
          <c:tx>
            <c:strRef>
              <c:f>Feuil18!$B$3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996-4ED3-97DC-EEE8856A3368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996-4ED3-97DC-EEE8856A3368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996-4ED3-97DC-EEE8856A33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Feuil18!$A$4:$A$7</c:f>
              <c:strCache>
                <c:ptCount val="3"/>
                <c:pt idx="0">
                  <c:v>Accident domestique</c:v>
                </c:pt>
                <c:pt idx="1">
                  <c:v>accident de la voie publique</c:v>
                </c:pt>
                <c:pt idx="2">
                  <c:v>crise d'épilepsie</c:v>
                </c:pt>
              </c:strCache>
            </c:strRef>
          </c:cat>
          <c:val>
            <c:numRef>
              <c:f>Feuil18!$B$4:$B$7</c:f>
              <c:numCache>
                <c:formatCode>General</c:formatCode>
                <c:ptCount val="3"/>
                <c:pt idx="0">
                  <c:v>25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996-4ED3-97DC-EEE8856A33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[Canevas thése.xlsx]Feuil19!Tableau croisé dynamique15</c:name>
    <c:fmtId val="-1"/>
  </c:pivotSource>
  <c:chart>
    <c:autoTitleDeleted val="1"/>
    <c:pivotFmts>
      <c:pivotFmt>
        <c:idx val="0"/>
      </c:pivotFmt>
      <c:pivotFmt>
        <c:idx val="1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marker>
          <c:spPr>
            <a:solidFill>
              <a:schemeClr val="accent1"/>
            </a:solidFill>
            <a:ln w="9525">
              <a:solidFill>
                <a:schemeClr val="lt1"/>
              </a:solidFill>
            </a:ln>
            <a:effectLst/>
          </c:spPr>
        </c:marker>
        <c:dLbl>
          <c:idx val="0"/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4"/>
        <c:spPr>
          <a:solidFill>
            <a:schemeClr val="accent2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Feuil19!$B$3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2A5-49CE-85FB-59D764D07E9C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2A5-49CE-85FB-59D764D07E9C}"/>
              </c:ext>
            </c:extLst>
          </c:dPt>
          <c:dLbls>
            <c:dLbl>
              <c:idx val="0"/>
              <c:layout>
                <c:manualLayout>
                  <c:x val="-0.13757540038793725"/>
                  <c:y val="0.2170171356770730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0770FDB-9812-4097-A99B-ED4294C1377C}" type="PERCENTAGE">
                      <a:rPr lang="en-US" sz="15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/>
                      </a:pPr>
                      <a:t>[POURCENTAGE]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620014809766582"/>
                      <c:h val="0.1138602068693542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2A5-49CE-85FB-59D764D07E9C}"/>
                </c:ext>
              </c:extLst>
            </c:dLbl>
            <c:dLbl>
              <c:idx val="1"/>
              <c:layout>
                <c:manualLayout>
                  <c:x val="0.17429940302224084"/>
                  <c:y val="-0.400105119107856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5C71D17-E5BB-4BF0-8C88-52B200147C42}" type="PERCENTAGE">
                      <a: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/>
                      </a:pPr>
                      <a:t>[POURCENTAGE]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982605077259806"/>
                      <c:h val="0.2488804516001925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2A5-49CE-85FB-59D764D07E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Feuil19!$A$4:$A$6</c:f>
              <c:strCache>
                <c:ptCount val="2"/>
                <c:pt idx="0">
                  <c:v>Neer 3</c:v>
                </c:pt>
                <c:pt idx="1">
                  <c:v>Neer 4</c:v>
                </c:pt>
              </c:strCache>
            </c:strRef>
          </c:cat>
          <c:val>
            <c:numRef>
              <c:f>Feuil19!$B$4:$B$6</c:f>
              <c:numCache>
                <c:formatCode>General</c:formatCode>
                <c:ptCount val="2"/>
                <c:pt idx="0">
                  <c:v>6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A5-49CE-85FB-59D764D07E9C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271902563531281"/>
          <c:y val="0.42879725334801366"/>
          <c:w val="0.21167665725219853"/>
          <c:h val="0.340716145517537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[Canevas thése.xlsx]Feuil6!Tableau croisé dynamique5</c:name>
    <c:fmtId val="-1"/>
  </c:pivotSource>
  <c:chart>
    <c:autoTitleDeleted val="1"/>
    <c:pivotFmts>
      <c:pivotFmt>
        <c:idx val="0"/>
      </c:pivotFmt>
      <c:pivotFmt>
        <c:idx val="1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5400" cap="flat" cmpd="sng" algn="ctr">
            <a:solidFill>
              <a:schemeClr val="lt1"/>
            </a:solidFill>
            <a:round/>
          </a:ln>
          <a:effectLst/>
          <a:sp3d contourW="25400">
            <a:contourClr>
              <a:schemeClr val="lt1"/>
            </a:contourClr>
          </a:sp3d>
        </c:spPr>
        <c:marker>
          <c:symbol val="circle"/>
          <c:size val="5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5400" cap="flat" cmpd="sng" algn="ctr">
            <a:solidFill>
              <a:schemeClr val="lt1"/>
            </a:solidFill>
            <a:round/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5400" cap="flat" cmpd="sng" algn="ctr">
            <a:solidFill>
              <a:schemeClr val="lt1"/>
            </a:solidFill>
            <a:round/>
          </a:ln>
          <a:effectLst/>
          <a:sp3d contourW="25400">
            <a:contourClr>
              <a:schemeClr val="lt1"/>
            </a:contourClr>
          </a:sp3d>
        </c:spPr>
      </c:pivotFmt>
      <c:pivotFmt>
        <c:idx val="5"/>
        <c:spPr>
          <a:solidFill>
            <a:schemeClr val="accent1"/>
          </a:solidFill>
          <a:ln w="25400" cap="flat" cmpd="sng" algn="ctr">
            <a:solidFill>
              <a:schemeClr val="lt1"/>
            </a:solidFill>
            <a:round/>
          </a:ln>
          <a:effectLst/>
          <a:sp3d contourW="25400">
            <a:contourClr>
              <a:schemeClr val="lt1"/>
            </a:contourClr>
          </a:sp3d>
        </c:spPr>
      </c:pivotFmt>
      <c:pivotFmt>
        <c:idx val="6"/>
        <c:spPr>
          <a:solidFill>
            <a:schemeClr val="accent1"/>
          </a:solidFill>
          <a:ln w="25400" cap="flat" cmpd="sng" algn="ctr">
            <a:solidFill>
              <a:schemeClr val="lt1"/>
            </a:solidFill>
            <a:round/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5400" cap="flat" cmpd="sng" algn="ctr">
            <a:solidFill>
              <a:schemeClr val="lt1"/>
            </a:solidFill>
            <a:round/>
          </a:ln>
          <a:effectLst/>
          <a:sp3d contourW="25400">
            <a:contourClr>
              <a:schemeClr val="lt1"/>
            </a:contourClr>
          </a:sp3d>
        </c:spPr>
      </c:pivotFmt>
      <c:pivotFmt>
        <c:idx val="8"/>
        <c:spPr>
          <a:solidFill>
            <a:schemeClr val="accent1"/>
          </a:solidFill>
          <a:ln w="25400" cap="flat" cmpd="sng" algn="ctr">
            <a:solidFill>
              <a:schemeClr val="lt1"/>
            </a:solidFill>
            <a:round/>
          </a:ln>
          <a:effectLst/>
          <a:sp3d contourW="25400">
            <a:contourClr>
              <a:schemeClr val="lt1"/>
            </a:contourClr>
          </a:sp3d>
        </c:spPr>
      </c:pivotFmt>
    </c:pivotFmts>
    <c:plotArea>
      <c:layout>
        <c:manualLayout>
          <c:layoutTarget val="inner"/>
          <c:xMode val="edge"/>
          <c:yMode val="edge"/>
          <c:x val="0.33780876612872829"/>
          <c:y val="2.040343372117262E-2"/>
          <c:w val="0.59738957239575252"/>
          <c:h val="0.797461379071298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Feuil6!$B$3</c:f>
              <c:strCache>
                <c:ptCount val="1"/>
                <c:pt idx="0">
                  <c:v>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Feuil6!$A$4:$A$6</c:f>
              <c:strCache>
                <c:ptCount val="2"/>
                <c:pt idx="0">
                  <c:v>Voie supéro-externe</c:v>
                </c:pt>
                <c:pt idx="1">
                  <c:v>Voie delto-pectorale </c:v>
                </c:pt>
              </c:strCache>
            </c:strRef>
          </c:cat>
          <c:val>
            <c:numRef>
              <c:f>Feuil6!$B$4:$B$6</c:f>
              <c:numCache>
                <c:formatCode>General</c:formatCode>
                <c:ptCount val="2"/>
                <c:pt idx="0">
                  <c:v>25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66-4ABF-A493-1DBA6B2AA1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067536"/>
        <c:axId val="18066704"/>
      </c:barChart>
      <c:valAx>
        <c:axId val="18066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067536"/>
        <c:crosses val="autoZero"/>
        <c:crossBetween val="between"/>
      </c:valAx>
      <c:catAx>
        <c:axId val="180675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0667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[Canevas thése.xlsx]Feuil20!Tableau croisé dynamique11</c:name>
    <c:fmtId val="-1"/>
  </c:pivotSource>
  <c:chart>
    <c:autoTitleDeleted val="1"/>
    <c:pivotFmts>
      <c:pivotFmt>
        <c:idx val="0"/>
      </c:pivotFmt>
      <c:pivotFmt>
        <c:idx val="1"/>
        <c:dLbl>
          <c:idx val="0"/>
          <c:dLblPos val="outEnd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circle"/>
          <c:size val="5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Feuil20!$B$3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54-4888-920B-53F5A7C1460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254-4888-920B-53F5A7C1460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254-4888-920B-53F5A7C1460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254-4888-920B-53F5A7C14602}"/>
              </c:ext>
            </c:extLst>
          </c:dPt>
          <c:dLbls>
            <c:dLbl>
              <c:idx val="0"/>
              <c:layout>
                <c:manualLayout>
                  <c:x val="-7.532175408469427E-2"/>
                  <c:y val="0.161747692555578"/>
                </c:manualLayout>
              </c:layout>
              <c:tx>
                <c:rich>
                  <a:bodyPr/>
                  <a:lstStyle/>
                  <a:p>
                    <a:fld id="{414D851A-367C-4DDA-A3CE-90141A551A1C}" type="PERCENTAGE">
                      <a:rPr lang="en-US" b="1">
                        <a:solidFill>
                          <a:srgbClr val="FF0000"/>
                        </a:solidFill>
                      </a:rPr>
                      <a:pPr/>
                      <a:t>[POURCENTAGE]</a:t>
                    </a:fld>
                    <a:endParaRPr lang="fr-FR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3983819795237752E-2"/>
                      <c:h val="0.1178251426781895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254-4888-920B-53F5A7C14602}"/>
                </c:ext>
              </c:extLst>
            </c:dLbl>
            <c:dLbl>
              <c:idx val="1"/>
              <c:layout>
                <c:manualLayout>
                  <c:x val="-9.7786219939409558E-2"/>
                  <c:y val="-0.38994966598997832"/>
                </c:manualLayout>
              </c:layout>
              <c:tx>
                <c:rich>
                  <a:bodyPr/>
                  <a:lstStyle/>
                  <a:p>
                    <a:fld id="{8AB376D9-5689-49C3-A143-2336248D29DB}" type="PERCENTAGE">
                      <a:rPr lang="en-US" b="1">
                        <a:solidFill>
                          <a:srgbClr val="FF0000"/>
                        </a:solidFill>
                      </a:rPr>
                      <a:pPr/>
                      <a:t>[POURCENTAGE]</a:t>
                    </a:fld>
                    <a:endParaRPr lang="fr-FR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041254194779264"/>
                      <c:h val="0.142902304314713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254-4888-920B-53F5A7C14602}"/>
                </c:ext>
              </c:extLst>
            </c:dLbl>
            <c:dLbl>
              <c:idx val="2"/>
              <c:layout>
                <c:manualLayout>
                  <c:x val="0.15659017875388784"/>
                  <c:y val="2.8838735882002232E-2"/>
                </c:manualLayout>
              </c:layout>
              <c:tx>
                <c:rich>
                  <a:bodyPr/>
                  <a:lstStyle/>
                  <a:p>
                    <a:fld id="{26927A19-E1CA-454B-82AF-8AAFCBC7934D}" type="PERCENTAGE">
                      <a:rPr lang="en-US"/>
                      <a:pPr/>
                      <a:t>[POURCENTAGE]</a:t>
                    </a:fld>
                    <a:endParaRPr lang="fr-FR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233872548631969E-2"/>
                      <c:h val="0.1278560073327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254-4888-920B-53F5A7C14602}"/>
                </c:ext>
              </c:extLst>
            </c:dLbl>
            <c:dLbl>
              <c:idx val="3"/>
              <c:layout>
                <c:manualLayout>
                  <c:x val="4.8893188007270189E-2"/>
                  <c:y val="0.15923997639192566"/>
                </c:manualLayout>
              </c:layout>
              <c:tx>
                <c:rich>
                  <a:bodyPr/>
                  <a:lstStyle/>
                  <a:p>
                    <a:fld id="{DDD2CD1E-FA0C-40BC-96B1-10A4FADBFD61}" type="PERCENTAGE">
                      <a:rPr lang="en-US"/>
                      <a:pPr/>
                      <a:t>[POURCENTAGE]</a:t>
                    </a:fld>
                    <a:endParaRPr lang="fr-FR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412330934215772E-2"/>
                      <c:h val="8.773254871436106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254-4888-920B-53F5A7C146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Feuil20!$A$4:$A$8</c:f>
              <c:strCache>
                <c:ptCount val="4"/>
                <c:pt idx="0">
                  <c:v>Excellent Résultat</c:v>
                </c:pt>
                <c:pt idx="1">
                  <c:v>Bon résultat</c:v>
                </c:pt>
                <c:pt idx="2">
                  <c:v>Résultat moyen</c:v>
                </c:pt>
                <c:pt idx="3">
                  <c:v>Mauvais résultat</c:v>
                </c:pt>
              </c:strCache>
            </c:strRef>
          </c:cat>
          <c:val>
            <c:numRef>
              <c:f>Feuil20!$B$4:$B$8</c:f>
              <c:numCache>
                <c:formatCode>General</c:formatCode>
                <c:ptCount val="4"/>
                <c:pt idx="0">
                  <c:v>4</c:v>
                </c:pt>
                <c:pt idx="1">
                  <c:v>15</c:v>
                </c:pt>
                <c:pt idx="2">
                  <c:v>8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254-4888-920B-53F5A7C1460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38928633709982"/>
          <c:y val="0.40402901131414393"/>
          <c:w val="0.26165185240896727"/>
          <c:h val="0.322619796003852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fr-FR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[Canevas thése.xlsx]Feuil12!Tableau croisé dynamique6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5.0925337632079971E-17"/>
              <c:y val="-0.30555555555555558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0"/>
              <c:y val="-0.1990740740740741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0"/>
              <c:y val="-7.40740740740740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0"/>
              <c:y val="-6.944444444444444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-5.0925337632079971E-17"/>
              <c:y val="-0.12037037037037046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-2.5462668816039986E-17"/>
              <c:y val="-6.018518518518518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-2.5462668816039986E-17"/>
              <c:y val="-6.018518518518518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-5.0925337632079971E-17"/>
              <c:y val="-0.12037037037037046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5.0925337632079971E-17"/>
              <c:y val="-0.30555555555555558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0"/>
              <c:y val="-0.1990740740740741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0"/>
              <c:y val="-7.40740740740740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0"/>
              <c:y val="-6.944444444444444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-2.5462668816039986E-17"/>
              <c:y val="-6.018518518518518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-5.0925337632079971E-17"/>
              <c:y val="-0.12037037037037046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5.0925337632079971E-17"/>
              <c:y val="-0.30555555555555558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0"/>
              <c:y val="-0.1990740740740741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0"/>
              <c:y val="-7.40740740740740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0"/>
              <c:y val="-6.944444444444444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-2.5462668816039986E-17"/>
              <c:y val="-6.018518518518518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-5.0925337632079971E-17"/>
              <c:y val="-0.12037037037037046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5.0925337632079971E-17"/>
              <c:y val="-0.30555555555555558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0"/>
              <c:y val="-0.1990740740740741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0"/>
              <c:y val="-7.40740740740740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0"/>
              <c:y val="-6.944444444444444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-2.5462668816039986E-17"/>
              <c:y val="-6.018518518518518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-5.0925337632079971E-17"/>
              <c:y val="-0.12037037037037046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5.0925337632079971E-17"/>
              <c:y val="-0.30555555555555558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0"/>
              <c:y val="-0.1990740740740741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0"/>
              <c:y val="-7.40740740740740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0"/>
              <c:y val="-6.944444444444444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Feuil12!$B$3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259917135150815E-3"/>
                  <c:y val="-0.127702944650772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8ADC1A6-E49E-49E3-8EE0-F43D9A554D0E}" type="VALUE">
                      <a: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/>
                      </a:pPr>
                      <a:t>[VALEUR]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480364935494226"/>
                      <c:h val="0.169818530048114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FBC-4983-A6EF-B5D15346F83C}"/>
                </c:ext>
              </c:extLst>
            </c:dLbl>
            <c:dLbl>
              <c:idx val="1"/>
              <c:layout>
                <c:manualLayout>
                  <c:x val="1.007933708120652E-2"/>
                  <c:y val="-0.2532282361592633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06FDEEC-6ED0-451F-BAD3-8430356BDB16}" type="VALUE">
                      <a: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/>
                      </a:pPr>
                      <a:t>[VALEUR]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44248924705368"/>
                      <c:h val="0.2743623444704965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FBC-4983-A6EF-B5D15346F83C}"/>
                </c:ext>
              </c:extLst>
            </c:dLbl>
            <c:dLbl>
              <c:idx val="2"/>
              <c:layout>
                <c:manualLayout>
                  <c:x val="-4.6196427957118696E-17"/>
                  <c:y val="-0.431627899478790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58A6C10-8F7C-46D7-971E-5634015877D6}" type="VALUE">
                      <a: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/>
                      </a:pPr>
                      <a:t>[VALEUR]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56763016928127"/>
                      <c:h val="0.1393265841749201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FBC-4983-A6EF-B5D15346F83C}"/>
                </c:ext>
              </c:extLst>
            </c:dLbl>
            <c:dLbl>
              <c:idx val="3"/>
              <c:layout>
                <c:manualLayout>
                  <c:x val="0"/>
                  <c:y val="-0.3349418492181851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37A8DFC-0F2C-49F6-83D5-9E270B70983E}" type="VALUE">
                      <a: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/>
                      </a:pPr>
                      <a:t>[VALEUR]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95818027489606"/>
                      <c:h val="0.2046664681889087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FBC-4983-A6EF-B5D15346F83C}"/>
                </c:ext>
              </c:extLst>
            </c:dLbl>
            <c:dLbl>
              <c:idx val="4"/>
              <c:layout>
                <c:manualLayout>
                  <c:x val="7.5595028109047982E-3"/>
                  <c:y val="-0.1807958020582234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C3353D1-8A10-4F46-9118-956AE5936C2F}" type="VALUE">
                      <a: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/>
                      </a:pPr>
                      <a:t>[VALEUR]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260116340946672"/>
                      <c:h val="0.2395144063297026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FBC-4983-A6EF-B5D15346F83C}"/>
                </c:ext>
              </c:extLst>
            </c:dLbl>
            <c:dLbl>
              <c:idx val="5"/>
              <c:layout>
                <c:manualLayout>
                  <c:x val="4.6497886712217606E-3"/>
                  <c:y val="-0.1543863127177139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05FF3F3-B209-4C01-AB86-011F11827A7A}" type="VALUE">
                      <a: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/>
                      </a:pPr>
                      <a:t>[VALEUR]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654372388648127"/>
                      <c:h val="0.169818530048114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FBC-4983-A6EF-B5D15346F8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Feuil12!$A$4:$A$10</c:f>
              <c:strCache>
                <c:ptCount val="6"/>
                <c:pt idx="0">
                  <c:v>30-39</c:v>
                </c:pt>
                <c:pt idx="1">
                  <c:v>40-49</c:v>
                </c:pt>
                <c:pt idx="2">
                  <c:v>50-59</c:v>
                </c:pt>
                <c:pt idx="3">
                  <c:v>60-69</c:v>
                </c:pt>
                <c:pt idx="4">
                  <c:v>70-79</c:v>
                </c:pt>
                <c:pt idx="5">
                  <c:v>80-90</c:v>
                </c:pt>
              </c:strCache>
            </c:strRef>
          </c:cat>
          <c:val>
            <c:numRef>
              <c:f>Feuil12!$B$4:$B$10</c:f>
              <c:numCache>
                <c:formatCode>General</c:formatCode>
                <c:ptCount val="6"/>
                <c:pt idx="0">
                  <c:v>1</c:v>
                </c:pt>
                <c:pt idx="1">
                  <c:v>4</c:v>
                </c:pt>
                <c:pt idx="2">
                  <c:v>13</c:v>
                </c:pt>
                <c:pt idx="3">
                  <c:v>8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FBC-4983-A6EF-B5D15346F83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62720496"/>
        <c:axId val="-62719952"/>
      </c:barChart>
      <c:catAx>
        <c:axId val="-6272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62719952"/>
        <c:crosses val="autoZero"/>
        <c:auto val="1"/>
        <c:lblAlgn val="ctr"/>
        <c:lblOffset val="100"/>
        <c:noMultiLvlLbl val="0"/>
      </c:catAx>
      <c:valAx>
        <c:axId val="-627199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Nombre</a:t>
                </a:r>
                <a:r>
                  <a:rPr lang="en-US" baseline="0"/>
                  <a:t> de patients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crossAx val="-62720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[Canevas thése.xlsx]Feuil2!Tableau croisé dynamique1</c:name>
    <c:fmtId val="-1"/>
  </c:pivotSource>
  <c:chart>
    <c:autoTitleDeleted val="1"/>
    <c:pivotFmts>
      <c:pivotFmt>
        <c:idx val="0"/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Feuil2!$B$3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3918979647725588E-3"/>
                  <c:y val="-0.263622633818759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E196A18-920F-4266-85B4-4EF4498E1780}" type="VALUE">
                      <a: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/>
                      </a:pPr>
                      <a:t>[VALEUR]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5966724564177139E-2"/>
                      <c:h val="0.1756887703673137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931-4314-A141-6EACBD7E549B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3746850-7693-4757-87D8-13A9F3BDBAED}" type="VALUE">
                      <a: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/>
                      </a:pPr>
                      <a:t>[VALEUR]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931-4314-A141-6EACBD7E549B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EE6AC0F-9C0B-4969-8AD5-82E95F6AD917}" type="VALUE">
                      <a: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/>
                      </a:pPr>
                      <a:t>[VALEUR]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931-4314-A141-6EACBD7E549B}"/>
                </c:ext>
              </c:extLst>
            </c:dLbl>
            <c:dLbl>
              <c:idx val="3"/>
              <c:layout>
                <c:manualLayout>
                  <c:x val="-1.7541073040430666E-16"/>
                  <c:y val="-3.994284713243380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F2F81ED-5564-43FB-A90B-89F3164DD980}" type="VALUE">
                      <a: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/>
                      </a:pPr>
                      <a:t>[VALEUR]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4627208967069998E-2"/>
                      <c:h val="0.2002570809704413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931-4314-A141-6EACBD7E54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Feuil2!$A$4:$A$8</c:f>
              <c:strCache>
                <c:ptCount val="4"/>
                <c:pt idx="0">
                  <c:v>Consolidées</c:v>
                </c:pt>
                <c:pt idx="1">
                  <c:v>Cal vicieux</c:v>
                </c:pt>
                <c:pt idx="2">
                  <c:v>Pseudarthrose</c:v>
                </c:pt>
                <c:pt idx="3">
                  <c:v>Osteolyse</c:v>
                </c:pt>
              </c:strCache>
            </c:strRef>
          </c:cat>
          <c:val>
            <c:numRef>
              <c:f>Feuil2!$B$4:$B$8</c:f>
              <c:numCache>
                <c:formatCode>General</c:formatCode>
                <c:ptCount val="4"/>
                <c:pt idx="0">
                  <c:v>18</c:v>
                </c:pt>
                <c:pt idx="1">
                  <c:v>5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A6-48F0-A1DA-3D9C7A619F7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-62709616"/>
        <c:axId val="-62710704"/>
      </c:barChart>
      <c:catAx>
        <c:axId val="-62709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62710704"/>
        <c:crosses val="autoZero"/>
        <c:auto val="1"/>
        <c:lblAlgn val="ctr"/>
        <c:lblOffset val="100"/>
        <c:noMultiLvlLbl val="0"/>
      </c:catAx>
      <c:valAx>
        <c:axId val="-627107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62709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898AE7-E44D-4069-B78C-0448B2A7F41B}" type="doc">
      <dgm:prSet loTypeId="urn:microsoft.com/office/officeart/2005/8/layout/matrix1" loCatId="matrix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fr-FR"/>
        </a:p>
      </dgm:t>
    </dgm:pt>
    <dgm:pt modelId="{286E0541-2E67-4CEC-9BE3-182E4A589C04}">
      <dgm:prSet phldrT="[Texte]"/>
      <dgm:spPr/>
      <dgm:t>
        <a:bodyPr/>
        <a:lstStyle/>
        <a:p>
          <a:r>
            <a:rPr lang="fr-FR" dirty="0" smtClean="0"/>
            <a:t>CLASSIFICATIONS</a:t>
          </a:r>
          <a:endParaRPr lang="fr-FR" dirty="0"/>
        </a:p>
      </dgm:t>
    </dgm:pt>
    <dgm:pt modelId="{5AAEEFCC-1F83-40A4-8940-61F62B68A809}" type="parTrans" cxnId="{0026169C-DE5A-447E-AB02-EA9709EC2B57}">
      <dgm:prSet/>
      <dgm:spPr/>
      <dgm:t>
        <a:bodyPr/>
        <a:lstStyle/>
        <a:p>
          <a:endParaRPr lang="fr-FR"/>
        </a:p>
      </dgm:t>
    </dgm:pt>
    <dgm:pt modelId="{56486E70-2E3C-4CCB-ACEF-DAA3695F167A}" type="sibTrans" cxnId="{0026169C-DE5A-447E-AB02-EA9709EC2B57}">
      <dgm:prSet/>
      <dgm:spPr/>
      <dgm:t>
        <a:bodyPr/>
        <a:lstStyle/>
        <a:p>
          <a:endParaRPr lang="fr-FR"/>
        </a:p>
      </dgm:t>
    </dgm:pt>
    <dgm:pt modelId="{6DCB4EB6-BCDA-443A-9E1E-EEFB14C10B43}">
      <dgm:prSet phldrT="[Texte]"/>
      <dgm:spPr/>
      <dgm:t>
        <a:bodyPr/>
        <a:lstStyle/>
        <a:p>
          <a:r>
            <a:rPr lang="fr-FR" dirty="0" smtClean="0"/>
            <a:t>DUPARC</a:t>
          </a:r>
          <a:endParaRPr lang="fr-FR" dirty="0"/>
        </a:p>
      </dgm:t>
    </dgm:pt>
    <dgm:pt modelId="{4BB812C9-1C46-4E5A-B6C7-E9793285F25E}" type="parTrans" cxnId="{D34F120D-7C7A-48A1-A6BF-3009296AD1A8}">
      <dgm:prSet/>
      <dgm:spPr/>
      <dgm:t>
        <a:bodyPr/>
        <a:lstStyle/>
        <a:p>
          <a:endParaRPr lang="fr-FR"/>
        </a:p>
      </dgm:t>
    </dgm:pt>
    <dgm:pt modelId="{1C238CD1-4675-4D1E-B2D9-1C506A3C09F4}" type="sibTrans" cxnId="{D34F120D-7C7A-48A1-A6BF-3009296AD1A8}">
      <dgm:prSet/>
      <dgm:spPr/>
      <dgm:t>
        <a:bodyPr/>
        <a:lstStyle/>
        <a:p>
          <a:endParaRPr lang="fr-FR"/>
        </a:p>
      </dgm:t>
    </dgm:pt>
    <dgm:pt modelId="{8189CEBC-80C8-4C9B-9258-0E010631752F}">
      <dgm:prSet phldrT="[Texte]"/>
      <dgm:spPr/>
      <dgm:t>
        <a:bodyPr/>
        <a:lstStyle/>
        <a:p>
          <a:r>
            <a:rPr lang="fr-FR" dirty="0" smtClean="0"/>
            <a:t>AO</a:t>
          </a:r>
          <a:endParaRPr lang="fr-FR" dirty="0"/>
        </a:p>
      </dgm:t>
    </dgm:pt>
    <dgm:pt modelId="{C4D72131-0C8D-4D64-B0AF-0A12C2EE0905}" type="parTrans" cxnId="{DA4BB3B9-6B70-4A7B-987E-C55866A95F83}">
      <dgm:prSet/>
      <dgm:spPr/>
      <dgm:t>
        <a:bodyPr/>
        <a:lstStyle/>
        <a:p>
          <a:endParaRPr lang="fr-FR"/>
        </a:p>
      </dgm:t>
    </dgm:pt>
    <dgm:pt modelId="{2235DB06-9692-4BC7-BAE2-A5EAA3FDD891}" type="sibTrans" cxnId="{DA4BB3B9-6B70-4A7B-987E-C55866A95F83}">
      <dgm:prSet/>
      <dgm:spPr/>
      <dgm:t>
        <a:bodyPr/>
        <a:lstStyle/>
        <a:p>
          <a:endParaRPr lang="fr-FR"/>
        </a:p>
      </dgm:t>
    </dgm:pt>
    <dgm:pt modelId="{8EB4C014-A3BA-4CAE-B2F2-F1AD6918B093}">
      <dgm:prSet phldrT="[Texte]"/>
      <dgm:spPr/>
      <dgm:t>
        <a:bodyPr/>
        <a:lstStyle/>
        <a:p>
          <a:r>
            <a:rPr lang="fr-FR" dirty="0" smtClean="0"/>
            <a:t>HERTEL</a:t>
          </a:r>
          <a:endParaRPr lang="fr-FR" dirty="0"/>
        </a:p>
      </dgm:t>
    </dgm:pt>
    <dgm:pt modelId="{A1418462-2A24-44DE-828B-E01F20F9EEAC}" type="parTrans" cxnId="{0658420A-0578-4EF8-874C-F34694A5B877}">
      <dgm:prSet/>
      <dgm:spPr/>
      <dgm:t>
        <a:bodyPr/>
        <a:lstStyle/>
        <a:p>
          <a:endParaRPr lang="fr-FR"/>
        </a:p>
      </dgm:t>
    </dgm:pt>
    <dgm:pt modelId="{F6807101-A3C9-4E23-8DD4-3B99B6780E97}" type="sibTrans" cxnId="{0658420A-0578-4EF8-874C-F34694A5B877}">
      <dgm:prSet/>
      <dgm:spPr/>
      <dgm:t>
        <a:bodyPr/>
        <a:lstStyle/>
        <a:p>
          <a:endParaRPr lang="fr-FR"/>
        </a:p>
      </dgm:t>
    </dgm:pt>
    <dgm:pt modelId="{2935231D-687F-4C9E-9CA4-AAF220D75378}">
      <dgm:prSet phldrT="[Texte]"/>
      <dgm:spPr>
        <a:solidFill>
          <a:srgbClr val="FF0000"/>
        </a:solidFill>
      </dgm:spPr>
      <dgm:t>
        <a:bodyPr/>
        <a:lstStyle/>
        <a:p>
          <a:r>
            <a:rPr lang="fr-FR" dirty="0" smtClean="0"/>
            <a:t>NEER</a:t>
          </a:r>
          <a:endParaRPr lang="fr-FR" dirty="0"/>
        </a:p>
      </dgm:t>
    </dgm:pt>
    <dgm:pt modelId="{F385876B-4635-4764-A200-8817C370C985}" type="parTrans" cxnId="{C2DCD8D7-03FA-4357-934E-24C7DC100CB9}">
      <dgm:prSet/>
      <dgm:spPr/>
      <dgm:t>
        <a:bodyPr/>
        <a:lstStyle/>
        <a:p>
          <a:endParaRPr lang="fr-FR"/>
        </a:p>
      </dgm:t>
    </dgm:pt>
    <dgm:pt modelId="{6934A3DE-BA5B-46F1-8D81-E88DA239A84C}" type="sibTrans" cxnId="{C2DCD8D7-03FA-4357-934E-24C7DC100CB9}">
      <dgm:prSet/>
      <dgm:spPr/>
      <dgm:t>
        <a:bodyPr/>
        <a:lstStyle/>
        <a:p>
          <a:endParaRPr lang="fr-FR"/>
        </a:p>
      </dgm:t>
    </dgm:pt>
    <dgm:pt modelId="{5DD67566-ED23-47F7-A124-53476E6D1A4E}" type="pres">
      <dgm:prSet presAssocID="{DB898AE7-E44D-4069-B78C-0448B2A7F41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37E0FC1-8AE4-488B-93C6-4F26BC489C97}" type="pres">
      <dgm:prSet presAssocID="{DB898AE7-E44D-4069-B78C-0448B2A7F41B}" presName="matrix" presStyleCnt="0"/>
      <dgm:spPr/>
    </dgm:pt>
    <dgm:pt modelId="{71EBF43B-FF52-40D0-B1E3-9C88243D0073}" type="pres">
      <dgm:prSet presAssocID="{DB898AE7-E44D-4069-B78C-0448B2A7F41B}" presName="tile1" presStyleLbl="node1" presStyleIdx="0" presStyleCnt="4"/>
      <dgm:spPr/>
      <dgm:t>
        <a:bodyPr/>
        <a:lstStyle/>
        <a:p>
          <a:endParaRPr lang="fr-FR"/>
        </a:p>
      </dgm:t>
    </dgm:pt>
    <dgm:pt modelId="{5CD7A322-B6A7-4BBA-A69C-163B0F405309}" type="pres">
      <dgm:prSet presAssocID="{DB898AE7-E44D-4069-B78C-0448B2A7F41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F2EF250-E0F3-465B-BBF5-63C32B33BCB6}" type="pres">
      <dgm:prSet presAssocID="{DB898AE7-E44D-4069-B78C-0448B2A7F41B}" presName="tile2" presStyleLbl="node1" presStyleIdx="1" presStyleCnt="4"/>
      <dgm:spPr/>
      <dgm:t>
        <a:bodyPr/>
        <a:lstStyle/>
        <a:p>
          <a:endParaRPr lang="fr-FR"/>
        </a:p>
      </dgm:t>
    </dgm:pt>
    <dgm:pt modelId="{134E9668-44D8-41FF-8718-BA87CDD41A3A}" type="pres">
      <dgm:prSet presAssocID="{DB898AE7-E44D-4069-B78C-0448B2A7F41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CC58962-53CE-4907-BCE7-771ED05E994F}" type="pres">
      <dgm:prSet presAssocID="{DB898AE7-E44D-4069-B78C-0448B2A7F41B}" presName="tile3" presStyleLbl="node1" presStyleIdx="2" presStyleCnt="4"/>
      <dgm:spPr/>
      <dgm:t>
        <a:bodyPr/>
        <a:lstStyle/>
        <a:p>
          <a:endParaRPr lang="fr-FR"/>
        </a:p>
      </dgm:t>
    </dgm:pt>
    <dgm:pt modelId="{3BA7B20A-7FDA-47CA-A4A0-C0AA9A3B03B1}" type="pres">
      <dgm:prSet presAssocID="{DB898AE7-E44D-4069-B78C-0448B2A7F41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34821F-DE69-4FC0-AA9C-175023CB6DDE}" type="pres">
      <dgm:prSet presAssocID="{DB898AE7-E44D-4069-B78C-0448B2A7F41B}" presName="tile4" presStyleLbl="node1" presStyleIdx="3" presStyleCnt="4"/>
      <dgm:spPr/>
      <dgm:t>
        <a:bodyPr/>
        <a:lstStyle/>
        <a:p>
          <a:endParaRPr lang="fr-FR"/>
        </a:p>
      </dgm:t>
    </dgm:pt>
    <dgm:pt modelId="{4CA7F933-4217-4ECE-9154-969F61842708}" type="pres">
      <dgm:prSet presAssocID="{DB898AE7-E44D-4069-B78C-0448B2A7F41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CE3374C-7187-4DE1-AC7F-DA2CC5ACE53C}" type="pres">
      <dgm:prSet presAssocID="{DB898AE7-E44D-4069-B78C-0448B2A7F41B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</dgm:ptLst>
  <dgm:cxnLst>
    <dgm:cxn modelId="{2613E4A8-BC8D-475A-9824-5952275C7839}" type="presOf" srcId="{6DCB4EB6-BCDA-443A-9E1E-EEFB14C10B43}" destId="{5CD7A322-B6A7-4BBA-A69C-163B0F405309}" srcOrd="1" destOrd="0" presId="urn:microsoft.com/office/officeart/2005/8/layout/matrix1"/>
    <dgm:cxn modelId="{E875C163-E64A-490F-A8A4-38CD2CAFB783}" type="presOf" srcId="{8EB4C014-A3BA-4CAE-B2F2-F1AD6918B093}" destId="{3BA7B20A-7FDA-47CA-A4A0-C0AA9A3B03B1}" srcOrd="1" destOrd="0" presId="urn:microsoft.com/office/officeart/2005/8/layout/matrix1"/>
    <dgm:cxn modelId="{39FAFF0B-11B9-4D2D-80D4-06D1AB6A9671}" type="presOf" srcId="{8189CEBC-80C8-4C9B-9258-0E010631752F}" destId="{EF2EF250-E0F3-465B-BBF5-63C32B33BCB6}" srcOrd="0" destOrd="0" presId="urn:microsoft.com/office/officeart/2005/8/layout/matrix1"/>
    <dgm:cxn modelId="{5DEBDF26-50B2-4EB3-9A5E-8B71F22712F1}" type="presOf" srcId="{8189CEBC-80C8-4C9B-9258-0E010631752F}" destId="{134E9668-44D8-41FF-8718-BA87CDD41A3A}" srcOrd="1" destOrd="0" presId="urn:microsoft.com/office/officeart/2005/8/layout/matrix1"/>
    <dgm:cxn modelId="{0026169C-DE5A-447E-AB02-EA9709EC2B57}" srcId="{DB898AE7-E44D-4069-B78C-0448B2A7F41B}" destId="{286E0541-2E67-4CEC-9BE3-182E4A589C04}" srcOrd="0" destOrd="0" parTransId="{5AAEEFCC-1F83-40A4-8940-61F62B68A809}" sibTransId="{56486E70-2E3C-4CCB-ACEF-DAA3695F167A}"/>
    <dgm:cxn modelId="{0658420A-0578-4EF8-874C-F34694A5B877}" srcId="{286E0541-2E67-4CEC-9BE3-182E4A589C04}" destId="{8EB4C014-A3BA-4CAE-B2F2-F1AD6918B093}" srcOrd="2" destOrd="0" parTransId="{A1418462-2A24-44DE-828B-E01F20F9EEAC}" sibTransId="{F6807101-A3C9-4E23-8DD4-3B99B6780E97}"/>
    <dgm:cxn modelId="{FCF94432-9D2D-46B1-A80D-D5763B61F844}" type="presOf" srcId="{8EB4C014-A3BA-4CAE-B2F2-F1AD6918B093}" destId="{CCC58962-53CE-4907-BCE7-771ED05E994F}" srcOrd="0" destOrd="0" presId="urn:microsoft.com/office/officeart/2005/8/layout/matrix1"/>
    <dgm:cxn modelId="{C2DCD8D7-03FA-4357-934E-24C7DC100CB9}" srcId="{286E0541-2E67-4CEC-9BE3-182E4A589C04}" destId="{2935231D-687F-4C9E-9CA4-AAF220D75378}" srcOrd="3" destOrd="0" parTransId="{F385876B-4635-4764-A200-8817C370C985}" sibTransId="{6934A3DE-BA5B-46F1-8D81-E88DA239A84C}"/>
    <dgm:cxn modelId="{62E0D195-4CC8-4126-9C8C-6FB69947811F}" type="presOf" srcId="{6DCB4EB6-BCDA-443A-9E1E-EEFB14C10B43}" destId="{71EBF43B-FF52-40D0-B1E3-9C88243D0073}" srcOrd="0" destOrd="0" presId="urn:microsoft.com/office/officeart/2005/8/layout/matrix1"/>
    <dgm:cxn modelId="{DA4BB3B9-6B70-4A7B-987E-C55866A95F83}" srcId="{286E0541-2E67-4CEC-9BE3-182E4A589C04}" destId="{8189CEBC-80C8-4C9B-9258-0E010631752F}" srcOrd="1" destOrd="0" parTransId="{C4D72131-0C8D-4D64-B0AF-0A12C2EE0905}" sibTransId="{2235DB06-9692-4BC7-BAE2-A5EAA3FDD891}"/>
    <dgm:cxn modelId="{546EB995-555C-419A-B4C8-70F6480B7324}" type="presOf" srcId="{286E0541-2E67-4CEC-9BE3-182E4A589C04}" destId="{8CE3374C-7187-4DE1-AC7F-DA2CC5ACE53C}" srcOrd="0" destOrd="0" presId="urn:microsoft.com/office/officeart/2005/8/layout/matrix1"/>
    <dgm:cxn modelId="{D34F120D-7C7A-48A1-A6BF-3009296AD1A8}" srcId="{286E0541-2E67-4CEC-9BE3-182E4A589C04}" destId="{6DCB4EB6-BCDA-443A-9E1E-EEFB14C10B43}" srcOrd="0" destOrd="0" parTransId="{4BB812C9-1C46-4E5A-B6C7-E9793285F25E}" sibTransId="{1C238CD1-4675-4D1E-B2D9-1C506A3C09F4}"/>
    <dgm:cxn modelId="{DC56B5D5-F223-427A-A9B2-4C3E52BC179A}" type="presOf" srcId="{DB898AE7-E44D-4069-B78C-0448B2A7F41B}" destId="{5DD67566-ED23-47F7-A124-53476E6D1A4E}" srcOrd="0" destOrd="0" presId="urn:microsoft.com/office/officeart/2005/8/layout/matrix1"/>
    <dgm:cxn modelId="{F6430CF8-FDED-4305-AA7F-E5F295DFE958}" type="presOf" srcId="{2935231D-687F-4C9E-9CA4-AAF220D75378}" destId="{2534821F-DE69-4FC0-AA9C-175023CB6DDE}" srcOrd="0" destOrd="0" presId="urn:microsoft.com/office/officeart/2005/8/layout/matrix1"/>
    <dgm:cxn modelId="{06A46897-9406-46FF-BE89-FA323068DF92}" type="presOf" srcId="{2935231D-687F-4C9E-9CA4-AAF220D75378}" destId="{4CA7F933-4217-4ECE-9154-969F61842708}" srcOrd="1" destOrd="0" presId="urn:microsoft.com/office/officeart/2005/8/layout/matrix1"/>
    <dgm:cxn modelId="{24A5A574-23E8-436A-B8C9-49F9B8F5DCCA}" type="presParOf" srcId="{5DD67566-ED23-47F7-A124-53476E6D1A4E}" destId="{E37E0FC1-8AE4-488B-93C6-4F26BC489C97}" srcOrd="0" destOrd="0" presId="urn:microsoft.com/office/officeart/2005/8/layout/matrix1"/>
    <dgm:cxn modelId="{0F21F91C-17F7-48CE-804C-661050E35362}" type="presParOf" srcId="{E37E0FC1-8AE4-488B-93C6-4F26BC489C97}" destId="{71EBF43B-FF52-40D0-B1E3-9C88243D0073}" srcOrd="0" destOrd="0" presId="urn:microsoft.com/office/officeart/2005/8/layout/matrix1"/>
    <dgm:cxn modelId="{E79F747A-F1C9-4678-9F45-9DD0A40B22CB}" type="presParOf" srcId="{E37E0FC1-8AE4-488B-93C6-4F26BC489C97}" destId="{5CD7A322-B6A7-4BBA-A69C-163B0F405309}" srcOrd="1" destOrd="0" presId="urn:microsoft.com/office/officeart/2005/8/layout/matrix1"/>
    <dgm:cxn modelId="{DDC7D8AE-AF87-4486-B590-8CCA93B668F7}" type="presParOf" srcId="{E37E0FC1-8AE4-488B-93C6-4F26BC489C97}" destId="{EF2EF250-E0F3-465B-BBF5-63C32B33BCB6}" srcOrd="2" destOrd="0" presId="urn:microsoft.com/office/officeart/2005/8/layout/matrix1"/>
    <dgm:cxn modelId="{88D1D653-575F-40E7-B123-21052146A8FB}" type="presParOf" srcId="{E37E0FC1-8AE4-488B-93C6-4F26BC489C97}" destId="{134E9668-44D8-41FF-8718-BA87CDD41A3A}" srcOrd="3" destOrd="0" presId="urn:microsoft.com/office/officeart/2005/8/layout/matrix1"/>
    <dgm:cxn modelId="{83821046-F707-4544-AFD3-2222966FCB0D}" type="presParOf" srcId="{E37E0FC1-8AE4-488B-93C6-4F26BC489C97}" destId="{CCC58962-53CE-4907-BCE7-771ED05E994F}" srcOrd="4" destOrd="0" presId="urn:microsoft.com/office/officeart/2005/8/layout/matrix1"/>
    <dgm:cxn modelId="{5583A1C6-DAE0-4DF7-8855-89B1E175780A}" type="presParOf" srcId="{E37E0FC1-8AE4-488B-93C6-4F26BC489C97}" destId="{3BA7B20A-7FDA-47CA-A4A0-C0AA9A3B03B1}" srcOrd="5" destOrd="0" presId="urn:microsoft.com/office/officeart/2005/8/layout/matrix1"/>
    <dgm:cxn modelId="{E598F793-DA20-4E1D-9387-3AFA0216409A}" type="presParOf" srcId="{E37E0FC1-8AE4-488B-93C6-4F26BC489C97}" destId="{2534821F-DE69-4FC0-AA9C-175023CB6DDE}" srcOrd="6" destOrd="0" presId="urn:microsoft.com/office/officeart/2005/8/layout/matrix1"/>
    <dgm:cxn modelId="{81946456-076F-4350-B794-B8DF6DB48716}" type="presParOf" srcId="{E37E0FC1-8AE4-488B-93C6-4F26BC489C97}" destId="{4CA7F933-4217-4ECE-9154-969F61842708}" srcOrd="7" destOrd="0" presId="urn:microsoft.com/office/officeart/2005/8/layout/matrix1"/>
    <dgm:cxn modelId="{14C2CE17-BDF0-4808-987C-51D74D1D92AB}" type="presParOf" srcId="{5DD67566-ED23-47F7-A124-53476E6D1A4E}" destId="{8CE3374C-7187-4DE1-AC7F-DA2CC5ACE53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EBF43B-FF52-40D0-B1E3-9C88243D0073}">
      <dsp:nvSpPr>
        <dsp:cNvPr id="0" name=""/>
        <dsp:cNvSpPr/>
      </dsp:nvSpPr>
      <dsp:spPr>
        <a:xfrm rot="16200000">
          <a:off x="1541065" y="-1541065"/>
          <a:ext cx="2175669" cy="52578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kern="1200" dirty="0" smtClean="0"/>
            <a:t>DUPARC</a:t>
          </a:r>
          <a:endParaRPr lang="fr-FR" sz="3100" kern="1200" dirty="0"/>
        </a:p>
      </dsp:txBody>
      <dsp:txXfrm rot="5400000">
        <a:off x="0" y="0"/>
        <a:ext cx="5257800" cy="1631751"/>
      </dsp:txXfrm>
    </dsp:sp>
    <dsp:sp modelId="{EF2EF250-E0F3-465B-BBF5-63C32B33BCB6}">
      <dsp:nvSpPr>
        <dsp:cNvPr id="0" name=""/>
        <dsp:cNvSpPr/>
      </dsp:nvSpPr>
      <dsp:spPr>
        <a:xfrm>
          <a:off x="5257800" y="0"/>
          <a:ext cx="5257800" cy="2175669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kern="1200" dirty="0" smtClean="0"/>
            <a:t>AO</a:t>
          </a:r>
          <a:endParaRPr lang="fr-FR" sz="3100" kern="1200" dirty="0"/>
        </a:p>
      </dsp:txBody>
      <dsp:txXfrm>
        <a:off x="5257800" y="0"/>
        <a:ext cx="5257800" cy="1631751"/>
      </dsp:txXfrm>
    </dsp:sp>
    <dsp:sp modelId="{CCC58962-53CE-4907-BCE7-771ED05E994F}">
      <dsp:nvSpPr>
        <dsp:cNvPr id="0" name=""/>
        <dsp:cNvSpPr/>
      </dsp:nvSpPr>
      <dsp:spPr>
        <a:xfrm rot="10800000">
          <a:off x="0" y="2175669"/>
          <a:ext cx="5257800" cy="2175669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kern="1200" dirty="0" smtClean="0"/>
            <a:t>HERTEL</a:t>
          </a:r>
          <a:endParaRPr lang="fr-FR" sz="3100" kern="1200" dirty="0"/>
        </a:p>
      </dsp:txBody>
      <dsp:txXfrm rot="10800000">
        <a:off x="0" y="2719586"/>
        <a:ext cx="5257800" cy="1631751"/>
      </dsp:txXfrm>
    </dsp:sp>
    <dsp:sp modelId="{2534821F-DE69-4FC0-AA9C-175023CB6DDE}">
      <dsp:nvSpPr>
        <dsp:cNvPr id="0" name=""/>
        <dsp:cNvSpPr/>
      </dsp:nvSpPr>
      <dsp:spPr>
        <a:xfrm rot="5400000">
          <a:off x="6798865" y="634603"/>
          <a:ext cx="2175669" cy="5257800"/>
        </a:xfrm>
        <a:prstGeom prst="round1Rect">
          <a:avLst/>
        </a:prstGeom>
        <a:solidFill>
          <a:srgbClr val="FF0000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kern="1200" dirty="0" smtClean="0"/>
            <a:t>NEER</a:t>
          </a:r>
          <a:endParaRPr lang="fr-FR" sz="3100" kern="1200" dirty="0"/>
        </a:p>
      </dsp:txBody>
      <dsp:txXfrm rot="-5400000">
        <a:off x="5257800" y="2719586"/>
        <a:ext cx="5257800" cy="1631751"/>
      </dsp:txXfrm>
    </dsp:sp>
    <dsp:sp modelId="{8CE3374C-7187-4DE1-AC7F-DA2CC5ACE53C}">
      <dsp:nvSpPr>
        <dsp:cNvPr id="0" name=""/>
        <dsp:cNvSpPr/>
      </dsp:nvSpPr>
      <dsp:spPr>
        <a:xfrm>
          <a:off x="3680460" y="1631751"/>
          <a:ext cx="3154680" cy="1087834"/>
        </a:xfrm>
        <a:prstGeom prst="round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kern="1200" dirty="0" smtClean="0"/>
            <a:t>CLASSIFICATIONS</a:t>
          </a:r>
          <a:endParaRPr lang="fr-FR" sz="3100" kern="1200" dirty="0"/>
        </a:p>
      </dsp:txBody>
      <dsp:txXfrm>
        <a:off x="3733564" y="1684855"/>
        <a:ext cx="3048472" cy="981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0.66627</cdr:x>
      <cdr:y>0.09167</cdr:y>
    </cdr:from>
    <cdr:to>
      <cdr:x>0.93852</cdr:x>
      <cdr:y>0.40278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6403322" y="464234"/>
          <a:ext cx="2616591" cy="15755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0.6044</cdr:x>
      <cdr:y>0.12043</cdr:y>
    </cdr:from>
    <cdr:to>
      <cdr:x>1</cdr:x>
      <cdr:y>0.39839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5808777" y="609909"/>
          <a:ext cx="3801979" cy="1407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GOOD AND EXCELLENT RESULTS : 63%</a:t>
          </a:r>
          <a:endParaRPr lang="fr-FR" sz="20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3E8E99-6937-4119-9AF9-3A36EDB83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DC81FE3-720A-4BF5-B994-84CE22BDBD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25E24E-2800-4421-9113-DD6D8E1C8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4571-E244-4F46-AD9D-EE2E1D09F8F2}" type="datetimeFigureOut">
              <a:rPr lang="fr-FR" smtClean="0"/>
              <a:t>24/12/2023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1B81A0-5DC7-4D84-A17B-A0027DF8E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9F32A1-DF0C-43F4-A579-48E00435C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5397-37CA-461E-98A3-DE1AAC3A9A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15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470DC9-39BF-4B89-A2BC-6CC47536E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615032B-12C9-44CD-A43E-8E7B6BF299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735041-AF9B-44B5-9739-5E7808ED3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4571-E244-4F46-AD9D-EE2E1D09F8F2}" type="datetimeFigureOut">
              <a:rPr lang="fr-FR" smtClean="0"/>
              <a:t>24/12/2023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CAF796-F6B7-43A2-AD46-371ACEC70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8D0A2E-5401-4510-A538-90C2A07CF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5397-37CA-461E-98A3-DE1AAC3A9A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974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FA4376B-876A-41D1-A076-864B33303E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4CFD7CD-CB17-4395-9EE6-23C090D5E2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E4BD27-3BAB-413A-AEFA-477FC1182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4571-E244-4F46-AD9D-EE2E1D09F8F2}" type="datetimeFigureOut">
              <a:rPr lang="fr-FR" smtClean="0"/>
              <a:t>24/12/2023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8475D5-A7A7-497F-91FC-5212A2E9D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FA6E72-FAC0-4FA9-8262-DE062B548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5397-37CA-461E-98A3-DE1AAC3A9A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918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77B33B-FDA6-42E8-864E-BFCC8CDA5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131D7D-BA7A-40BA-82C1-419989334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496B40-0A33-45B0-8562-CD2AB2ECB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4571-E244-4F46-AD9D-EE2E1D09F8F2}" type="datetimeFigureOut">
              <a:rPr lang="fr-FR" smtClean="0"/>
              <a:t>24/12/2023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155555-6982-4C43-B283-14395E5AF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A465DD-C4E9-4251-B45D-C406D0A5D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5397-37CA-461E-98A3-DE1AAC3A9A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74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E0CF39-F709-404F-AF18-6BAF1D5CC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7B4EFC-6701-49A3-A6FF-85A54658C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AFBC88-CF96-4FC5-8ECE-E44F1BDE4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4571-E244-4F46-AD9D-EE2E1D09F8F2}" type="datetimeFigureOut">
              <a:rPr lang="fr-FR" smtClean="0"/>
              <a:t>24/12/2023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E2F0AD-C93A-4671-8B6C-6FCE75F58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6512CE-F9E5-4A72-BC52-1DCD1482D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5397-37CA-461E-98A3-DE1AAC3A9A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728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88A475-5B22-46FC-A24E-59DCD64A8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C11495-2AA6-4E43-BB0E-CBC49170DE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FAA3351-C313-4559-86C4-C3278D27B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E4E2DD8-AAFF-49DE-888B-0710371C6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4571-E244-4F46-AD9D-EE2E1D09F8F2}" type="datetimeFigureOut">
              <a:rPr lang="fr-FR" smtClean="0"/>
              <a:t>24/12/2023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303505-867A-494F-9A93-EFD76B0A0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1060227-FCFD-4D17-8DB0-98E1604AA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5397-37CA-461E-98A3-DE1AAC3A9A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9268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A6688A-1902-4487-A629-FB12EA7DB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22A03F-1251-4E47-9512-0EB7CCD39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1569409-C1D3-4ED5-8951-1990BCFE2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8F23E40-572F-4141-B1F0-7C93BF1581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5EC59F4-CD26-43D3-B51C-318B4972C0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9964422-EE6C-4905-8B4D-3C0FEF2EE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4571-E244-4F46-AD9D-EE2E1D09F8F2}" type="datetimeFigureOut">
              <a:rPr lang="fr-FR" smtClean="0"/>
              <a:t>24/12/2023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DC030B4-F985-4ABE-B518-5762E6AE7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BE8B7F2-14E0-4CE5-BC7C-68161AACA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5397-37CA-461E-98A3-DE1AAC3A9A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174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69C587-D6EC-48E1-A6DE-8533E8E9A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FC06952-3BE7-4BF8-881D-8FAAF397F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4571-E244-4F46-AD9D-EE2E1D09F8F2}" type="datetimeFigureOut">
              <a:rPr lang="fr-FR" smtClean="0"/>
              <a:t>24/12/2023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2B9977C-4D60-4C01-9DBF-CA9024B83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8630E84-959A-453D-B56F-4A9E54AA6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5397-37CA-461E-98A3-DE1AAC3A9A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998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2FCF70B-5F38-498A-9B3D-AD722BC99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4571-E244-4F46-AD9D-EE2E1D09F8F2}" type="datetimeFigureOut">
              <a:rPr lang="fr-FR" smtClean="0"/>
              <a:t>24/12/2023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824C8A5-50F7-4E46-B9D1-A1D900707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D48D8A-7DB7-41B2-9077-DAB2E669C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5397-37CA-461E-98A3-DE1AAC3A9A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904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B3FECE-A68E-436E-9FF1-CE3AEEC77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FEFA77-66CC-4516-A1F6-A23F308F0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B7E861A-FD75-4BD5-B123-3DC0D1F2A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C315E9C-D382-42DE-9E15-C13A3BEC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4571-E244-4F46-AD9D-EE2E1D09F8F2}" type="datetimeFigureOut">
              <a:rPr lang="fr-FR" smtClean="0"/>
              <a:t>24/12/2023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1C258CD-D270-482F-B3B7-79D8D20CB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5FC4AB0-FE1A-4B32-A121-B86F0A80F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5397-37CA-461E-98A3-DE1AAC3A9A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4056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08F7D8-6190-49C4-8A85-A93F7B811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13C05A6-8EDB-4995-B652-057D36F07C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81A4B19-B48A-4DC5-942A-9BC2FA631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5F24048-B2B4-43B4-8F66-800B9BD9A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4571-E244-4F46-AD9D-EE2E1D09F8F2}" type="datetimeFigureOut">
              <a:rPr lang="fr-FR" smtClean="0"/>
              <a:t>24/12/2023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309E964-AFAE-41A3-A850-DB64661C5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596716D-3569-442B-80BE-6868BA9D0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5397-37CA-461E-98A3-DE1AAC3A9A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7760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6CD1DB2-FB9C-47DB-8740-DFC057005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8AEE83E-7A4E-4B33-95BB-3FA44C727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5E9EA6-0FEB-4FA6-B343-8FE4A73D42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24571-E244-4F46-AD9D-EE2E1D09F8F2}" type="datetimeFigureOut">
              <a:rPr lang="fr-FR" smtClean="0"/>
              <a:t>24/12/2023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15E1D9-DFCB-4275-86D7-5F4E6C13D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77BB91-26F3-418B-8941-7EB1D9473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A5397-37CA-461E-98A3-DE1AAC3A9A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91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eb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26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eb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86" y="-98999"/>
            <a:ext cx="914591" cy="185204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975" y="-54245"/>
            <a:ext cx="1514029" cy="1807293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id="{9EA6D989-617C-4311-9FF7-42C9DA48A5CC}"/>
              </a:ext>
            </a:extLst>
          </p:cNvPr>
          <p:cNvSpPr txBox="1">
            <a:spLocks/>
          </p:cNvSpPr>
          <p:nvPr/>
        </p:nvSpPr>
        <p:spPr>
          <a:xfrm>
            <a:off x="605676" y="426985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smtClean="0"/>
              <a:t>Dr. KAMOUN HAITHEM</a:t>
            </a:r>
          </a:p>
          <a:p>
            <a:pPr marL="0" indent="0">
              <a:buNone/>
            </a:pPr>
            <a:r>
              <a:rPr lang="fr-FR" dirty="0" smtClean="0"/>
              <a:t>ORTHOPEDIC SURGERY DEPARTEMENT</a:t>
            </a:r>
          </a:p>
          <a:p>
            <a:pPr marL="0" indent="0">
              <a:buNone/>
            </a:pPr>
            <a:r>
              <a:rPr lang="fr-FR" dirty="0" smtClean="0"/>
              <a:t>SECURITY FORCES HOSPITAL - TUNISIA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329" y="4043782"/>
            <a:ext cx="4357444" cy="160599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03564" y="1945586"/>
            <a:ext cx="110143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Reverse total shoulder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arthroplasty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comminuted fractures of the upper extremity of the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Humerus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26383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RADIOLOGICAL OUTCOME</a:t>
            </a:r>
            <a:endParaRPr lang="fr-FR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Espace réservé du contenu 3" descr="notching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053" y="1558339"/>
            <a:ext cx="3488189" cy="4351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838200" y="2039815"/>
            <a:ext cx="4957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TUBERTOSITY STATUS</a:t>
            </a:r>
          </a:p>
          <a:p>
            <a:endParaRPr lang="fr-FR" dirty="0" smtClean="0"/>
          </a:p>
          <a:p>
            <a:r>
              <a:rPr lang="fr-FR" dirty="0" smtClean="0"/>
              <a:t>SCPAULAR NOTCH : SIRVEAUX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28092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2C435F-BB7A-4813-BDCE-0E39B52D1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fr-FR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18A4A9-C84F-49E4-B3DD-ECC8CDC22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37C04CD0-BE93-4D54-8A38-3FCA5238E9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49132"/>
              </p:ext>
            </p:extLst>
          </p:nvPr>
        </p:nvGraphicFramePr>
        <p:xfrm>
          <a:off x="838200" y="2637701"/>
          <a:ext cx="5979398" cy="349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7688178" y="3176337"/>
            <a:ext cx="34891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 : 68 </a:t>
            </a:r>
          </a:p>
          <a:p>
            <a:r>
              <a:rPr lang="fr-F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70 ANS : &gt; </a:t>
            </a:r>
            <a:r>
              <a:rPr lang="fr-F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fr-F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  </a:t>
            </a:r>
            <a:endParaRPr lang="fr-FR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88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6D7CF892-E63D-401B-A656-DE4AA01321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9449376"/>
              </p:ext>
            </p:extLst>
          </p:nvPr>
        </p:nvGraphicFramePr>
        <p:xfrm>
          <a:off x="1092343" y="814047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33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12CB9CD4-7953-41D2-A569-BC638D4FA6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1723877"/>
              </p:ext>
            </p:extLst>
          </p:nvPr>
        </p:nvGraphicFramePr>
        <p:xfrm>
          <a:off x="6108032" y="144378"/>
          <a:ext cx="5815263" cy="626364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313680">
                  <a:extLst>
                    <a:ext uri="{9D8B030D-6E8A-4147-A177-3AD203B41FA5}">
                      <a16:colId xmlns:a16="http://schemas.microsoft.com/office/drawing/2014/main" val="2940609175"/>
                    </a:ext>
                  </a:extLst>
                </a:gridCol>
                <a:gridCol w="1476084">
                  <a:extLst>
                    <a:ext uri="{9D8B030D-6E8A-4147-A177-3AD203B41FA5}">
                      <a16:colId xmlns:a16="http://schemas.microsoft.com/office/drawing/2014/main" val="4236527414"/>
                    </a:ext>
                  </a:extLst>
                </a:gridCol>
                <a:gridCol w="2025499">
                  <a:extLst>
                    <a:ext uri="{9D8B030D-6E8A-4147-A177-3AD203B41FA5}">
                      <a16:colId xmlns:a16="http://schemas.microsoft.com/office/drawing/2014/main" val="2793199490"/>
                    </a:ext>
                  </a:extLst>
                </a:gridCol>
              </a:tblGrid>
              <a:tr h="2622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700" dirty="0" err="1">
                          <a:effectLst/>
                        </a:rPr>
                        <a:t>Pathological</a:t>
                      </a:r>
                      <a:r>
                        <a:rPr lang="fr-FR" sz="1700" dirty="0">
                          <a:effectLst/>
                        </a:rPr>
                        <a:t> </a:t>
                      </a:r>
                      <a:r>
                        <a:rPr lang="fr-FR" sz="1700" dirty="0" err="1">
                          <a:effectLst/>
                        </a:rPr>
                        <a:t>history</a:t>
                      </a:r>
                      <a:endParaRPr lang="fr-FR" sz="20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12" marR="98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700" dirty="0">
                          <a:effectLst/>
                        </a:rPr>
                        <a:t>Number</a:t>
                      </a:r>
                      <a:endParaRPr lang="fr-FR" sz="20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12" marR="98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700" dirty="0">
                          <a:effectLst/>
                        </a:rPr>
                        <a:t>Percentage</a:t>
                      </a:r>
                      <a:endParaRPr lang="fr-FR" sz="20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12" marR="98112" marT="0" marB="0" anchor="ctr"/>
                </a:tc>
                <a:extLst>
                  <a:ext uri="{0D108BD9-81ED-4DB2-BD59-A6C34878D82A}">
                    <a16:rowId xmlns:a16="http://schemas.microsoft.com/office/drawing/2014/main" val="2891070258"/>
                  </a:ext>
                </a:extLst>
              </a:tr>
              <a:tr h="2622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700" dirty="0">
                          <a:effectLst/>
                        </a:rPr>
                        <a:t>None</a:t>
                      </a:r>
                      <a:endParaRPr lang="fr-FR" sz="20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12" marR="98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700">
                          <a:effectLst/>
                        </a:rPr>
                        <a:t>5</a:t>
                      </a:r>
                      <a:endParaRPr lang="fr-FR" sz="20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12" marR="98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700">
                          <a:effectLst/>
                        </a:rPr>
                        <a:t>17%</a:t>
                      </a:r>
                      <a:endParaRPr lang="fr-FR" sz="20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12" marR="98112" marT="0" marB="0" anchor="ctr"/>
                </a:tc>
                <a:extLst>
                  <a:ext uri="{0D108BD9-81ED-4DB2-BD59-A6C34878D82A}">
                    <a16:rowId xmlns:a16="http://schemas.microsoft.com/office/drawing/2014/main" val="3719647212"/>
                  </a:ext>
                </a:extLst>
              </a:tr>
              <a:tr h="2622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700" dirty="0" err="1">
                          <a:effectLst/>
                        </a:rPr>
                        <a:t>arterial</a:t>
                      </a:r>
                      <a:r>
                        <a:rPr lang="fr-FR" sz="1700" dirty="0">
                          <a:effectLst/>
                        </a:rPr>
                        <a:t> hypertension</a:t>
                      </a:r>
                      <a:endParaRPr lang="fr-FR" sz="20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12" marR="98112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700">
                          <a:effectLst/>
                        </a:rPr>
                        <a:t>20</a:t>
                      </a:r>
                      <a:endParaRPr lang="fr-FR" sz="20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12" marR="98112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700" dirty="0">
                          <a:effectLst/>
                        </a:rPr>
                        <a:t>66%</a:t>
                      </a:r>
                      <a:endParaRPr lang="fr-FR" sz="20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12" marR="98112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910749"/>
                  </a:ext>
                </a:extLst>
              </a:tr>
              <a:tr h="2622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700" dirty="0" err="1">
                          <a:effectLst/>
                        </a:rPr>
                        <a:t>Diabetes</a:t>
                      </a:r>
                      <a:endParaRPr lang="fr-FR" sz="20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12" marR="98112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700">
                          <a:effectLst/>
                        </a:rPr>
                        <a:t>11</a:t>
                      </a:r>
                      <a:endParaRPr lang="fr-FR" sz="20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12" marR="98112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700" dirty="0">
                          <a:effectLst/>
                        </a:rPr>
                        <a:t>36%</a:t>
                      </a:r>
                      <a:endParaRPr lang="fr-FR" sz="20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12" marR="98112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935562"/>
                  </a:ext>
                </a:extLst>
              </a:tr>
              <a:tr h="2622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700" dirty="0" err="1">
                          <a:effectLst/>
                        </a:rPr>
                        <a:t>Dyslipidemia</a:t>
                      </a:r>
                      <a:endParaRPr lang="fr-FR" sz="20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12" marR="98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700" dirty="0">
                          <a:effectLst/>
                        </a:rPr>
                        <a:t>6</a:t>
                      </a:r>
                      <a:endParaRPr lang="fr-FR" sz="20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12" marR="98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700">
                          <a:effectLst/>
                        </a:rPr>
                        <a:t>20%</a:t>
                      </a:r>
                      <a:endParaRPr lang="fr-FR" sz="20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12" marR="98112" marT="0" marB="0" anchor="ctr"/>
                </a:tc>
                <a:extLst>
                  <a:ext uri="{0D108BD9-81ED-4DB2-BD59-A6C34878D82A}">
                    <a16:rowId xmlns:a16="http://schemas.microsoft.com/office/drawing/2014/main" val="1918003706"/>
                  </a:ext>
                </a:extLst>
              </a:tr>
              <a:tr h="2622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700" dirty="0">
                          <a:effectLst/>
                        </a:rPr>
                        <a:t>Gout </a:t>
                      </a:r>
                      <a:endParaRPr lang="fr-FR" sz="20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12" marR="98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700">
                          <a:effectLst/>
                        </a:rPr>
                        <a:t>2</a:t>
                      </a:r>
                      <a:endParaRPr lang="fr-FR" sz="20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12" marR="98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700">
                          <a:effectLst/>
                        </a:rPr>
                        <a:t>6%</a:t>
                      </a:r>
                      <a:endParaRPr lang="fr-FR" sz="20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12" marR="98112" marT="0" marB="0" anchor="ctr"/>
                </a:tc>
                <a:extLst>
                  <a:ext uri="{0D108BD9-81ED-4DB2-BD59-A6C34878D82A}">
                    <a16:rowId xmlns:a16="http://schemas.microsoft.com/office/drawing/2014/main" val="3132535520"/>
                  </a:ext>
                </a:extLst>
              </a:tr>
              <a:tr h="2622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700" dirty="0" err="1">
                          <a:effectLst/>
                        </a:rPr>
                        <a:t>Osteoporosis</a:t>
                      </a:r>
                      <a:endParaRPr lang="fr-FR" sz="20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12" marR="98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700">
                          <a:effectLst/>
                        </a:rPr>
                        <a:t>2</a:t>
                      </a:r>
                      <a:endParaRPr lang="fr-FR" sz="20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12" marR="98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700">
                          <a:effectLst/>
                        </a:rPr>
                        <a:t>6%</a:t>
                      </a:r>
                      <a:endParaRPr lang="fr-FR" sz="20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12" marR="98112" marT="0" marB="0" anchor="ctr"/>
                </a:tc>
                <a:extLst>
                  <a:ext uri="{0D108BD9-81ED-4DB2-BD59-A6C34878D82A}">
                    <a16:rowId xmlns:a16="http://schemas.microsoft.com/office/drawing/2014/main" val="1511170458"/>
                  </a:ext>
                </a:extLst>
              </a:tr>
              <a:tr h="2622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700" dirty="0" err="1">
                          <a:effectLst/>
                        </a:rPr>
                        <a:t>Anemia</a:t>
                      </a:r>
                      <a:endParaRPr lang="fr-FR" sz="20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12" marR="98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700">
                          <a:effectLst/>
                        </a:rPr>
                        <a:t>2</a:t>
                      </a:r>
                      <a:endParaRPr lang="fr-FR" sz="20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12" marR="98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700">
                          <a:effectLst/>
                        </a:rPr>
                        <a:t>6%</a:t>
                      </a:r>
                      <a:endParaRPr lang="fr-FR" sz="20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12" marR="98112" marT="0" marB="0" anchor="ctr"/>
                </a:tc>
                <a:extLst>
                  <a:ext uri="{0D108BD9-81ED-4DB2-BD59-A6C34878D82A}">
                    <a16:rowId xmlns:a16="http://schemas.microsoft.com/office/drawing/2014/main" val="2365001661"/>
                  </a:ext>
                </a:extLst>
              </a:tr>
              <a:tr h="2622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700" dirty="0" err="1">
                          <a:effectLst/>
                        </a:rPr>
                        <a:t>Epilepsy</a:t>
                      </a:r>
                      <a:endParaRPr lang="fr-FR" sz="20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12" marR="98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700">
                          <a:effectLst/>
                        </a:rPr>
                        <a:t>1</a:t>
                      </a:r>
                      <a:endParaRPr lang="fr-FR" sz="20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12" marR="98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700">
                          <a:effectLst/>
                        </a:rPr>
                        <a:t>3%</a:t>
                      </a:r>
                      <a:endParaRPr lang="fr-FR" sz="20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12" marR="98112" marT="0" marB="0" anchor="ctr"/>
                </a:tc>
                <a:extLst>
                  <a:ext uri="{0D108BD9-81ED-4DB2-BD59-A6C34878D82A}">
                    <a16:rowId xmlns:a16="http://schemas.microsoft.com/office/drawing/2014/main" val="623672943"/>
                  </a:ext>
                </a:extLst>
              </a:tr>
              <a:tr h="2622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700" dirty="0" err="1">
                          <a:effectLst/>
                        </a:rPr>
                        <a:t>Asthma</a:t>
                      </a:r>
                      <a:endParaRPr lang="fr-FR" sz="20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12" marR="98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700">
                          <a:effectLst/>
                        </a:rPr>
                        <a:t>1</a:t>
                      </a:r>
                      <a:endParaRPr lang="fr-FR" sz="20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12" marR="98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700">
                          <a:effectLst/>
                        </a:rPr>
                        <a:t>3%</a:t>
                      </a:r>
                      <a:endParaRPr lang="fr-FR" sz="20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12" marR="98112" marT="0" marB="0" anchor="ctr"/>
                </a:tc>
                <a:extLst>
                  <a:ext uri="{0D108BD9-81ED-4DB2-BD59-A6C34878D82A}">
                    <a16:rowId xmlns:a16="http://schemas.microsoft.com/office/drawing/2014/main" val="3218599641"/>
                  </a:ext>
                </a:extLst>
              </a:tr>
              <a:tr h="2622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700" dirty="0" err="1">
                          <a:effectLst/>
                        </a:rPr>
                        <a:t>Osteoarticular</a:t>
                      </a:r>
                      <a:r>
                        <a:rPr lang="fr-FR" sz="1700" dirty="0">
                          <a:effectLst/>
                        </a:rPr>
                        <a:t> </a:t>
                      </a:r>
                      <a:r>
                        <a:rPr lang="fr-FR" sz="1700" dirty="0" err="1">
                          <a:effectLst/>
                        </a:rPr>
                        <a:t>tuberculosis</a:t>
                      </a:r>
                      <a:endParaRPr lang="fr-FR" sz="20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12" marR="98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700">
                          <a:effectLst/>
                        </a:rPr>
                        <a:t>1</a:t>
                      </a:r>
                      <a:endParaRPr lang="fr-FR" sz="20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12" marR="98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700">
                          <a:effectLst/>
                        </a:rPr>
                        <a:t>3%</a:t>
                      </a:r>
                      <a:endParaRPr lang="fr-FR" sz="20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12" marR="98112" marT="0" marB="0" anchor="ctr"/>
                </a:tc>
                <a:extLst>
                  <a:ext uri="{0D108BD9-81ED-4DB2-BD59-A6C34878D82A}">
                    <a16:rowId xmlns:a16="http://schemas.microsoft.com/office/drawing/2014/main" val="1856038725"/>
                  </a:ext>
                </a:extLst>
              </a:tr>
              <a:tr h="2777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persistent atrial fibrillation</a:t>
                      </a:r>
                      <a:endParaRPr lang="fr-FR" sz="20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12" marR="98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700" dirty="0">
                          <a:effectLst/>
                        </a:rPr>
                        <a:t>1</a:t>
                      </a:r>
                      <a:endParaRPr lang="fr-FR" sz="20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12" marR="98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700">
                          <a:effectLst/>
                        </a:rPr>
                        <a:t>3%</a:t>
                      </a:r>
                      <a:endParaRPr lang="fr-FR" sz="20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12" marR="98112" marT="0" marB="0" anchor="ctr"/>
                </a:tc>
                <a:extLst>
                  <a:ext uri="{0D108BD9-81ED-4DB2-BD59-A6C34878D82A}">
                    <a16:rowId xmlns:a16="http://schemas.microsoft.com/office/drawing/2014/main" val="4207640419"/>
                  </a:ext>
                </a:extLst>
              </a:tr>
              <a:tr h="2622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700" dirty="0" err="1">
                          <a:effectLst/>
                        </a:rPr>
                        <a:t>Hypothyroidism</a:t>
                      </a:r>
                      <a:endParaRPr lang="fr-FR" sz="20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12" marR="98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700">
                          <a:effectLst/>
                        </a:rPr>
                        <a:t>1</a:t>
                      </a:r>
                      <a:endParaRPr lang="fr-FR" sz="20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12" marR="98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700">
                          <a:effectLst/>
                        </a:rPr>
                        <a:t>3%</a:t>
                      </a:r>
                      <a:endParaRPr lang="fr-FR" sz="20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12" marR="98112" marT="0" marB="0" anchor="ctr"/>
                </a:tc>
                <a:extLst>
                  <a:ext uri="{0D108BD9-81ED-4DB2-BD59-A6C34878D82A}">
                    <a16:rowId xmlns:a16="http://schemas.microsoft.com/office/drawing/2014/main" val="161241079"/>
                  </a:ext>
                </a:extLst>
              </a:tr>
              <a:tr h="2622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700" dirty="0" err="1">
                          <a:effectLst/>
                        </a:rPr>
                        <a:t>Hepatitis</a:t>
                      </a:r>
                      <a:r>
                        <a:rPr lang="fr-FR" sz="1700" dirty="0">
                          <a:effectLst/>
                        </a:rPr>
                        <a:t> B</a:t>
                      </a:r>
                      <a:endParaRPr lang="fr-FR" sz="20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12" marR="98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700">
                          <a:effectLst/>
                        </a:rPr>
                        <a:t>1</a:t>
                      </a:r>
                      <a:endParaRPr lang="fr-FR" sz="20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12" marR="98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700" dirty="0">
                          <a:effectLst/>
                        </a:rPr>
                        <a:t>3%</a:t>
                      </a:r>
                      <a:endParaRPr lang="fr-FR" sz="20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8112" marR="98112" marT="0" marB="0" anchor="ctr"/>
                </a:tc>
                <a:extLst>
                  <a:ext uri="{0D108BD9-81ED-4DB2-BD59-A6C34878D82A}">
                    <a16:rowId xmlns:a16="http://schemas.microsoft.com/office/drawing/2014/main" val="181994812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6630B6D0-34AB-4D24-B4C1-27C7BEF4C56A}"/>
              </a:ext>
            </a:extLst>
          </p:cNvPr>
          <p:cNvSpPr txBox="1"/>
          <p:nvPr/>
        </p:nvSpPr>
        <p:spPr>
          <a:xfrm>
            <a:off x="661737" y="1476178"/>
            <a:ext cx="43585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ESSENTIALLY HYERTENSION AND</a:t>
            </a:r>
          </a:p>
          <a:p>
            <a:endParaRPr lang="fr-FR" dirty="0" smtClean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fr-FR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DIABETES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432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03B4A-9448-41D2-9C5F-536BE8003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253" y="347871"/>
            <a:ext cx="10515600" cy="1325563"/>
          </a:xfrm>
        </p:spPr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LATERATLITY AND PROTHESIS SIDE</a:t>
            </a:r>
            <a:endParaRPr lang="fr-FR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6C3A73B0-ABAA-46AF-9133-FA9AEFF2DE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249440"/>
              </p:ext>
            </p:extLst>
          </p:nvPr>
        </p:nvGraphicFramePr>
        <p:xfrm>
          <a:off x="5181266" y="1010652"/>
          <a:ext cx="6633745" cy="4773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1118937" y="1961147"/>
            <a:ext cx="3729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RIGHT HANDED : 80 %</a:t>
            </a:r>
          </a:p>
          <a:p>
            <a:endParaRPr lang="fr-FR" dirty="0" smtClean="0"/>
          </a:p>
          <a:p>
            <a:r>
              <a:rPr lang="fr-FR" dirty="0" smtClean="0"/>
              <a:t>RSA IN DOMINANT SIDE : 56 %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77253" y="1609927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18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6C041EFE-9F5F-431D-B04B-461E1B6BC0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783956"/>
              </p:ext>
            </p:extLst>
          </p:nvPr>
        </p:nvGraphicFramePr>
        <p:xfrm>
          <a:off x="4991251" y="1676958"/>
          <a:ext cx="6679381" cy="437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A5BB516D-A5D6-4779-B62B-28820D5AB8C2}"/>
              </a:ext>
            </a:extLst>
          </p:cNvPr>
          <p:cNvSpPr txBox="1"/>
          <p:nvPr/>
        </p:nvSpPr>
        <p:spPr>
          <a:xfrm>
            <a:off x="372979" y="223738"/>
            <a:ext cx="11393905" cy="905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Distribution of patients by circumstances of trauma</a:t>
            </a:r>
            <a:endParaRPr lang="fr-FR" sz="4000" b="1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72979" y="2081463"/>
            <a:ext cx="392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DOMESTIC ACCIDENT &gt; 80%</a:t>
            </a:r>
            <a:endParaRPr lang="fr-F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81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E5342796-499A-41C8-9563-72AA0632A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81" y="365125"/>
            <a:ext cx="11226029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Distribution of fractures according to </a:t>
            </a:r>
            <a:r>
              <a:rPr lang="en-US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Neer's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classification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C741294-DCEA-40E2-9554-A7DECB47F5D5}"/>
              </a:ext>
            </a:extLst>
          </p:cNvPr>
          <p:cNvSpPr txBox="1"/>
          <p:nvPr/>
        </p:nvSpPr>
        <p:spPr>
          <a:xfrm>
            <a:off x="588981" y="2125250"/>
            <a:ext cx="6002320" cy="1596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CT scans were performed in all our patients: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NEER 3 fracture in 6 cases and NEER 4 fracture in 24 cases.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Pathological rotator cuff in 100% of cases.</a:t>
            </a:r>
            <a:endParaRPr lang="fr-FR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1858886318"/>
              </p:ext>
            </p:extLst>
          </p:nvPr>
        </p:nvGraphicFramePr>
        <p:xfrm>
          <a:off x="6750718" y="1913773"/>
          <a:ext cx="4883264" cy="3009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543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F4602C-4982-45DA-B3AE-FBA1FF89F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794" y="706964"/>
            <a:ext cx="10515600" cy="50323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Between the date of the trauma and the intervention, the average delay was 7 days (Minimum:1 day and Maximum:16 days). </a:t>
            </a:r>
            <a:endParaRPr lang="en-US" sz="1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Beach chair position, was used in 100% of cases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100 % general anesthesia, which was combined in 73% of cases with a locoregional block to obtain postoperative analgesia.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237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5320" y="728345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Approach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mean follow-up was 18 months, with extremes ranging from 12 to 36 months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REHABILITATION : STARTED FROM DAY 15 // WELL-FOLLOWED : 86 % </a:t>
            </a:r>
            <a:endParaRPr lang="fr-F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BC5F8E80-E5AA-4DAB-A05B-48B929682D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245047"/>
              </p:ext>
            </p:extLst>
          </p:nvPr>
        </p:nvGraphicFramePr>
        <p:xfrm>
          <a:off x="4984652" y="728345"/>
          <a:ext cx="4324349" cy="2489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147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F2B6A2-85AE-4153-8C6E-2932BA77C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 </a:t>
            </a:r>
            <a:r>
              <a:rPr lang="fr-FR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 RESULTS</a:t>
            </a:r>
            <a:endParaRPr lang="fr-FR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4256E83D-D106-48A0-884A-25BB8963C0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1785730"/>
              </p:ext>
            </p:extLst>
          </p:nvPr>
        </p:nvGraphicFramePr>
        <p:xfrm>
          <a:off x="371510" y="2483619"/>
          <a:ext cx="10982290" cy="21792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5990450">
                  <a:extLst>
                    <a:ext uri="{9D8B030D-6E8A-4147-A177-3AD203B41FA5}">
                      <a16:colId xmlns:a16="http://schemas.microsoft.com/office/drawing/2014/main" val="337155101"/>
                    </a:ext>
                  </a:extLst>
                </a:gridCol>
                <a:gridCol w="4991840">
                  <a:extLst>
                    <a:ext uri="{9D8B030D-6E8A-4147-A177-3AD203B41FA5}">
                      <a16:colId xmlns:a16="http://schemas.microsoft.com/office/drawing/2014/main" val="2302382661"/>
                    </a:ext>
                  </a:extLst>
                </a:gridCol>
              </a:tblGrid>
              <a:tr h="771957">
                <a:tc>
                  <a:txBody>
                    <a:bodyPr/>
                    <a:lstStyle/>
                    <a:p>
                      <a:pPr marL="107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Active range of motion</a:t>
                      </a:r>
                      <a:endParaRPr lang="fr-FR" sz="2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Overall </a:t>
                      </a:r>
                      <a:r>
                        <a:rPr lang="en-US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             </a:t>
                      </a:r>
                      <a:r>
                        <a:rPr lang="en-US" sz="2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(Min-Max)</a:t>
                      </a:r>
                      <a:endParaRPr lang="fr-FR" sz="2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82514"/>
                  </a:ext>
                </a:extLst>
              </a:tr>
              <a:tr h="469094">
                <a:tc>
                  <a:txBody>
                    <a:bodyPr/>
                    <a:lstStyle/>
                    <a:p>
                      <a:pPr marL="107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Antepulsion</a:t>
                      </a:r>
                      <a:endParaRPr lang="fr-FR" sz="2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98°                    (70°-120°)</a:t>
                      </a:r>
                      <a:endParaRPr lang="fr-FR" sz="2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394361"/>
                  </a:ext>
                </a:extLst>
              </a:tr>
              <a:tr h="469094">
                <a:tc>
                  <a:txBody>
                    <a:bodyPr/>
                    <a:lstStyle/>
                    <a:p>
                      <a:pPr marL="107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Abduction</a:t>
                      </a:r>
                      <a:endParaRPr lang="fr-FR" sz="2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97°                    (70°-120°)</a:t>
                      </a:r>
                      <a:endParaRPr lang="fr-FR" sz="2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484571"/>
                  </a:ext>
                </a:extLst>
              </a:tr>
              <a:tr h="469094">
                <a:tc>
                  <a:txBody>
                    <a:bodyPr/>
                    <a:lstStyle/>
                    <a:p>
                      <a:pPr marL="107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RE1</a:t>
                      </a:r>
                      <a:endParaRPr lang="fr-FR" sz="2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en-US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18°                     (10°-25°)</a:t>
                      </a:r>
                      <a:endParaRPr lang="fr-FR" sz="2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472954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31200CCE-39F6-40CE-88BC-AD7382B6B337}"/>
              </a:ext>
            </a:extLst>
          </p:cNvPr>
          <p:cNvSpPr txBox="1"/>
          <p:nvPr/>
        </p:nvSpPr>
        <p:spPr>
          <a:xfrm>
            <a:off x="1164161" y="1629079"/>
            <a:ext cx="1180502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Post-</a:t>
            </a:r>
            <a:r>
              <a:rPr lang="fr-FR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operative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amplitudes</a:t>
            </a:r>
            <a:endParaRPr lang="fr-FR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52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41D369-F8EB-4FAF-A025-744383F98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41C6D0-69EE-4A00-9894-DA269B5B3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to 5% of all adult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fractures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Osteoporotic patients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+++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women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+++ //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ow-energy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trauma </a:t>
            </a:r>
          </a:p>
        </p:txBody>
      </p:sp>
    </p:spTree>
    <p:extLst>
      <p:ext uri="{BB962C8B-B14F-4D97-AF65-F5344CB8AC3E}">
        <p14:creationId xmlns:p14="http://schemas.microsoft.com/office/powerpoint/2010/main" val="267241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9336" y="388592"/>
            <a:ext cx="71489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SUBJECT SHOULDER VALUE</a:t>
            </a:r>
            <a:endParaRPr lang="fr-FR" sz="3600" dirty="0">
              <a:solidFill>
                <a:schemeClr val="accent1"/>
              </a:solidFill>
            </a:endParaRPr>
          </a:p>
        </p:txBody>
      </p:sp>
      <p:graphicFrame>
        <p:nvGraphicFramePr>
          <p:cNvPr id="7" name="Graphique 6"/>
          <p:cNvGraphicFramePr/>
          <p:nvPr>
            <p:extLst>
              <p:ext uri="{D42A27DB-BD31-4B8C-83A1-F6EECF244321}">
                <p14:modId xmlns:p14="http://schemas.microsoft.com/office/powerpoint/2010/main" val="3973116099"/>
              </p:ext>
            </p:extLst>
          </p:nvPr>
        </p:nvGraphicFramePr>
        <p:xfrm>
          <a:off x="799336" y="1195754"/>
          <a:ext cx="9610756" cy="5064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870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D530D5-BCC5-438E-9D0F-035CD680E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CONSTANT SCORE</a:t>
            </a:r>
            <a:endParaRPr lang="fr-FR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9DB7EAFE-B4EE-4BF5-8BEF-BBDE4EF6B6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8455276"/>
              </p:ext>
            </p:extLst>
          </p:nvPr>
        </p:nvGraphicFramePr>
        <p:xfrm>
          <a:off x="6265501" y="2677353"/>
          <a:ext cx="5754220" cy="2457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9393">
                  <a:extLst>
                    <a:ext uri="{9D8B030D-6E8A-4147-A177-3AD203B41FA5}">
                      <a16:colId xmlns:a16="http://schemas.microsoft.com/office/drawing/2014/main" val="3442757290"/>
                    </a:ext>
                  </a:extLst>
                </a:gridCol>
                <a:gridCol w="1460590">
                  <a:extLst>
                    <a:ext uri="{9D8B030D-6E8A-4147-A177-3AD203B41FA5}">
                      <a16:colId xmlns:a16="http://schemas.microsoft.com/office/drawing/2014/main" val="1653758272"/>
                    </a:ext>
                  </a:extLst>
                </a:gridCol>
                <a:gridCol w="2004237">
                  <a:extLst>
                    <a:ext uri="{9D8B030D-6E8A-4147-A177-3AD203B41FA5}">
                      <a16:colId xmlns:a16="http://schemas.microsoft.com/office/drawing/2014/main" val="2717628604"/>
                    </a:ext>
                  </a:extLst>
                </a:gridCol>
              </a:tblGrid>
              <a:tr h="7835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</a:t>
                      </a:r>
                      <a:r>
                        <a:rPr lang="fr-FR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values 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Items</a:t>
                      </a:r>
                      <a:endParaRPr lang="fr-FR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992" marR="79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</a:t>
                      </a:r>
                      <a:endParaRPr lang="fr-FR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992" marR="79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(Min – Max)</a:t>
                      </a:r>
                      <a:endParaRPr lang="fr-FR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992" marR="79992" marT="0" marB="0" anchor="ctr"/>
                </a:tc>
                <a:extLst>
                  <a:ext uri="{0D108BD9-81ED-4DB2-BD59-A6C34878D82A}">
                    <a16:rowId xmlns:a16="http://schemas.microsoft.com/office/drawing/2014/main" val="3095369003"/>
                  </a:ext>
                </a:extLst>
              </a:tr>
              <a:tr h="4140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Pain ( /15)</a:t>
                      </a:r>
                      <a:endParaRPr lang="fr-FR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992" marR="79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fr-FR" sz="1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992" marR="79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12 - 14</a:t>
                      </a:r>
                      <a:endParaRPr lang="fr-FR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992" marR="79992" marT="0" marB="0" anchor="ctr"/>
                </a:tc>
                <a:extLst>
                  <a:ext uri="{0D108BD9-81ED-4DB2-BD59-A6C34878D82A}">
                    <a16:rowId xmlns:a16="http://schemas.microsoft.com/office/drawing/2014/main" val="1126375819"/>
                  </a:ext>
                </a:extLst>
              </a:tr>
              <a:tr h="4177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Activity ( /20)</a:t>
                      </a:r>
                      <a:endParaRPr lang="fr-FR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992" marR="79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fr-FR" sz="1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992" marR="79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13 - 18</a:t>
                      </a:r>
                      <a:endParaRPr lang="fr-FR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992" marR="79992" marT="0" marB="0" anchor="ctr"/>
                </a:tc>
                <a:extLst>
                  <a:ext uri="{0D108BD9-81ED-4DB2-BD59-A6C34878D82A}">
                    <a16:rowId xmlns:a16="http://schemas.microsoft.com/office/drawing/2014/main" val="897035459"/>
                  </a:ext>
                </a:extLst>
              </a:tr>
              <a:tr h="4132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Mobility ( /40)</a:t>
                      </a:r>
                      <a:endParaRPr lang="fr-FR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992" marR="79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fr-FR" sz="1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992" marR="79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20 - 25</a:t>
                      </a:r>
                      <a:endParaRPr lang="fr-FR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992" marR="79992" marT="0" marB="0" anchor="ctr"/>
                </a:tc>
                <a:extLst>
                  <a:ext uri="{0D108BD9-81ED-4DB2-BD59-A6C34878D82A}">
                    <a16:rowId xmlns:a16="http://schemas.microsoft.com/office/drawing/2014/main" val="184194771"/>
                  </a:ext>
                </a:extLst>
              </a:tr>
              <a:tr h="4288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Strength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/25)</a:t>
                      </a:r>
                      <a:endParaRPr lang="fr-FR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992" marR="79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16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992" marR="79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4 - 7</a:t>
                      </a:r>
                      <a:endParaRPr lang="fr-FR" sz="16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992" marR="79992" marT="0" marB="0" anchor="ctr"/>
                </a:tc>
                <a:extLst>
                  <a:ext uri="{0D108BD9-81ED-4DB2-BD59-A6C34878D82A}">
                    <a16:rowId xmlns:a16="http://schemas.microsoft.com/office/drawing/2014/main" val="1512875281"/>
                  </a:ext>
                </a:extLst>
              </a:tr>
            </a:tbl>
          </a:graphicData>
        </a:graphic>
      </p:graphicFrame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1FB72C1C-4708-44B3-B9AD-12D77835B5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6358040"/>
              </p:ext>
            </p:extLst>
          </p:nvPr>
        </p:nvGraphicFramePr>
        <p:xfrm>
          <a:off x="838200" y="2273024"/>
          <a:ext cx="5040014" cy="2915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25788D22-6AF6-4669-A608-7808148E5E23}"/>
              </a:ext>
            </a:extLst>
          </p:cNvPr>
          <p:cNvSpPr txBox="1"/>
          <p:nvPr/>
        </p:nvSpPr>
        <p:spPr>
          <a:xfrm>
            <a:off x="169501" y="5312810"/>
            <a:ext cx="6096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Distribution of patients by </a:t>
            </a:r>
            <a:r>
              <a:rPr lang="en-US" sz="1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Constant </a:t>
            </a:r>
            <a:r>
              <a:rPr lang="en-US" sz="1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absolut</a:t>
            </a:r>
            <a:r>
              <a:rPr lang="en-US" sz="1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score</a:t>
            </a:r>
            <a:endParaRPr lang="fr-FR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35E4D57-957E-4810-95C5-48F5985E8EE9}"/>
              </a:ext>
            </a:extLst>
          </p:cNvPr>
          <p:cNvSpPr txBox="1"/>
          <p:nvPr/>
        </p:nvSpPr>
        <p:spPr>
          <a:xfrm>
            <a:off x="5923721" y="5321836"/>
            <a:ext cx="609600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Absolute Constant score by reading items separately</a:t>
            </a:r>
            <a:endParaRPr lang="fr-FR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55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91B0FF-7946-4951-B0BB-D86A2278A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RADIOLOGICAL OUTCOMES</a:t>
            </a:r>
            <a:endParaRPr lang="fr-FR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4AAA6C63-5B16-4B47-9281-1D8B53D187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1580143"/>
              </p:ext>
            </p:extLst>
          </p:nvPr>
        </p:nvGraphicFramePr>
        <p:xfrm>
          <a:off x="838200" y="1955164"/>
          <a:ext cx="5309382" cy="3179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DC9A67ED-AACA-45C1-9009-B81F0B06C3FF}"/>
              </a:ext>
            </a:extLst>
          </p:cNvPr>
          <p:cNvSpPr txBox="1"/>
          <p:nvPr/>
        </p:nvSpPr>
        <p:spPr>
          <a:xfrm>
            <a:off x="265307" y="5389407"/>
            <a:ext cx="609600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Distribution of patients by tuberosity status</a:t>
            </a:r>
            <a:endParaRPr lang="fr-FR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328995"/>
              </p:ext>
            </p:extLst>
          </p:nvPr>
        </p:nvGraphicFramePr>
        <p:xfrm>
          <a:off x="6361307" y="2417529"/>
          <a:ext cx="5619090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3030">
                  <a:extLst>
                    <a:ext uri="{9D8B030D-6E8A-4147-A177-3AD203B41FA5}">
                      <a16:colId xmlns:a16="http://schemas.microsoft.com/office/drawing/2014/main" val="1950445475"/>
                    </a:ext>
                  </a:extLst>
                </a:gridCol>
                <a:gridCol w="2845727">
                  <a:extLst>
                    <a:ext uri="{9D8B030D-6E8A-4147-A177-3AD203B41FA5}">
                      <a16:colId xmlns:a16="http://schemas.microsoft.com/office/drawing/2014/main" val="117095176"/>
                    </a:ext>
                  </a:extLst>
                </a:gridCol>
                <a:gridCol w="900333">
                  <a:extLst>
                    <a:ext uri="{9D8B030D-6E8A-4147-A177-3AD203B41FA5}">
                      <a16:colId xmlns:a16="http://schemas.microsoft.com/office/drawing/2014/main" val="32132577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scapular notch 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patients :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Grade 1</a:t>
                      </a:r>
                      <a:endParaRPr lang="fr-FR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10 %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641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Peri</a:t>
                      </a:r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prosthetic</a:t>
                      </a:r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calcification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patients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</a:t>
                      </a:r>
                      <a:r>
                        <a:rPr lang="fr-F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339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85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C759612A-A4A0-4249-87F3-154517EA00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3477347"/>
              </p:ext>
            </p:extLst>
          </p:nvPr>
        </p:nvGraphicFramePr>
        <p:xfrm>
          <a:off x="3171825" y="534214"/>
          <a:ext cx="5848351" cy="21780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68634">
                  <a:extLst>
                    <a:ext uri="{9D8B030D-6E8A-4147-A177-3AD203B41FA5}">
                      <a16:colId xmlns:a16="http://schemas.microsoft.com/office/drawing/2014/main" val="1617397001"/>
                    </a:ext>
                  </a:extLst>
                </a:gridCol>
                <a:gridCol w="1658552">
                  <a:extLst>
                    <a:ext uri="{9D8B030D-6E8A-4147-A177-3AD203B41FA5}">
                      <a16:colId xmlns:a16="http://schemas.microsoft.com/office/drawing/2014/main" val="3549045480"/>
                    </a:ext>
                  </a:extLst>
                </a:gridCol>
                <a:gridCol w="1658552">
                  <a:extLst>
                    <a:ext uri="{9D8B030D-6E8A-4147-A177-3AD203B41FA5}">
                      <a16:colId xmlns:a16="http://schemas.microsoft.com/office/drawing/2014/main" val="1415597763"/>
                    </a:ext>
                  </a:extLst>
                </a:gridCol>
                <a:gridCol w="962613">
                  <a:extLst>
                    <a:ext uri="{9D8B030D-6E8A-4147-A177-3AD203B41FA5}">
                      <a16:colId xmlns:a16="http://schemas.microsoft.com/office/drawing/2014/main" val="555684830"/>
                    </a:ext>
                  </a:extLst>
                </a:gridCol>
              </a:tblGrid>
              <a:tr h="3194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Mobilité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fracture Type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Average     (Min-Max)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P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0528900"/>
                  </a:ext>
                </a:extLst>
              </a:tr>
              <a:tr h="30607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Abduction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fr-FR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Neer</a:t>
                      </a:r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101°           (90-120)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200" b="0" u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0,31</a:t>
                      </a:r>
                      <a:endParaRPr lang="fr-FR" sz="1200" b="0" u="non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86062630"/>
                  </a:ext>
                </a:extLst>
              </a:tr>
              <a:tr h="3073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fr-FR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Neer</a:t>
                      </a:r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96°            (70-110)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611805"/>
                  </a:ext>
                </a:extLst>
              </a:tr>
              <a:tr h="305435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fr-FR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Antepulsion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Neer 3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100°           (90-110)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200" b="0" u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fr-FR" sz="1200" b="0" u="non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0,6 5 </a:t>
                      </a:r>
                      <a:endParaRPr lang="fr-FR" sz="1200" b="0" u="non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3538167"/>
                  </a:ext>
                </a:extLst>
              </a:tr>
              <a:tr h="30670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fr-FR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Neer</a:t>
                      </a:r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98°            (70-120)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080015"/>
                  </a:ext>
                </a:extLst>
              </a:tr>
              <a:tr h="325755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fr-FR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External</a:t>
                      </a:r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Rotation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Neer 3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17°             (10-20)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0,84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99822"/>
                  </a:ext>
                </a:extLst>
              </a:tr>
              <a:tr h="3073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Neer 4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18°             (10-25)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85637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F43C1A26-E878-478E-BE27-5051D4DEE493}"/>
              </a:ext>
            </a:extLst>
          </p:cNvPr>
          <p:cNvSpPr txBox="1"/>
          <p:nvPr/>
        </p:nvSpPr>
        <p:spPr>
          <a:xfrm>
            <a:off x="3048000" y="2901604"/>
            <a:ext cx="609600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Assessment of average mobility according to fracture type</a:t>
            </a:r>
            <a:endParaRPr lang="fr-FR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A68C7509-5AE3-4DBC-8C4F-30E1AB2257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146062"/>
              </p:ext>
            </p:extLst>
          </p:nvPr>
        </p:nvGraphicFramePr>
        <p:xfrm>
          <a:off x="3171825" y="4007093"/>
          <a:ext cx="6096001" cy="92265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01309">
                  <a:extLst>
                    <a:ext uri="{9D8B030D-6E8A-4147-A177-3AD203B41FA5}">
                      <a16:colId xmlns:a16="http://schemas.microsoft.com/office/drawing/2014/main" val="118992963"/>
                    </a:ext>
                  </a:extLst>
                </a:gridCol>
                <a:gridCol w="1501309">
                  <a:extLst>
                    <a:ext uri="{9D8B030D-6E8A-4147-A177-3AD203B41FA5}">
                      <a16:colId xmlns:a16="http://schemas.microsoft.com/office/drawing/2014/main" val="1627879815"/>
                    </a:ext>
                  </a:extLst>
                </a:gridCol>
                <a:gridCol w="1118009">
                  <a:extLst>
                    <a:ext uri="{9D8B030D-6E8A-4147-A177-3AD203B41FA5}">
                      <a16:colId xmlns:a16="http://schemas.microsoft.com/office/drawing/2014/main" val="628245750"/>
                    </a:ext>
                  </a:extLst>
                </a:gridCol>
                <a:gridCol w="602854">
                  <a:extLst>
                    <a:ext uri="{9D8B030D-6E8A-4147-A177-3AD203B41FA5}">
                      <a16:colId xmlns:a16="http://schemas.microsoft.com/office/drawing/2014/main" val="4103771306"/>
                    </a:ext>
                  </a:extLst>
                </a:gridCol>
                <a:gridCol w="602854">
                  <a:extLst>
                    <a:ext uri="{9D8B030D-6E8A-4147-A177-3AD203B41FA5}">
                      <a16:colId xmlns:a16="http://schemas.microsoft.com/office/drawing/2014/main" val="2395458895"/>
                    </a:ext>
                  </a:extLst>
                </a:gridCol>
                <a:gridCol w="769666">
                  <a:extLst>
                    <a:ext uri="{9D8B030D-6E8A-4147-A177-3AD203B41FA5}">
                      <a16:colId xmlns:a16="http://schemas.microsoft.com/office/drawing/2014/main" val="370875893"/>
                    </a:ext>
                  </a:extLst>
                </a:gridCol>
              </a:tblGrid>
              <a:tr h="3295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200" dirty="0">
                          <a:effectLst/>
                        </a:rPr>
                        <a:t>Fracture type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4765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Average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200" dirty="0">
                          <a:effectLst/>
                        </a:rPr>
                        <a:t>Min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200">
                          <a:effectLst/>
                        </a:rPr>
                        <a:t>Max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200">
                          <a:effectLst/>
                        </a:rPr>
                        <a:t>P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0689492"/>
                  </a:ext>
                </a:extLst>
              </a:tr>
              <a:tr h="30734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200" dirty="0">
                          <a:effectLst/>
                        </a:rPr>
                        <a:t>Constant Score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    Neer 3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4765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      57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200">
                          <a:effectLst/>
                        </a:rPr>
                        <a:t>    49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200">
                          <a:effectLst/>
                        </a:rPr>
                        <a:t>    67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200">
                          <a:effectLst/>
                        </a:rPr>
                        <a:t>     0,63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123232"/>
                  </a:ext>
                </a:extLst>
              </a:tr>
              <a:tr h="2857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    Neer 4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4765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      59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200">
                          <a:effectLst/>
                        </a:rPr>
                        <a:t>    34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200" dirty="0">
                          <a:effectLst/>
                        </a:rPr>
                        <a:t>    85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077210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67954B3C-8292-487F-97F3-3AF810704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1825" y="5151224"/>
            <a:ext cx="62535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Absolute</a:t>
            </a:r>
            <a:r>
              <a:rPr kumimoji="0" lang="fr-FR" altLang="fr-FR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Constant score by fracture type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0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A6CE1638-590D-4DE4-9DDC-975D077485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8889394"/>
              </p:ext>
            </p:extLst>
          </p:nvPr>
        </p:nvGraphicFramePr>
        <p:xfrm>
          <a:off x="2216302" y="636324"/>
          <a:ext cx="7759396" cy="132556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10966">
                  <a:extLst>
                    <a:ext uri="{9D8B030D-6E8A-4147-A177-3AD203B41FA5}">
                      <a16:colId xmlns:a16="http://schemas.microsoft.com/office/drawing/2014/main" val="1087319434"/>
                    </a:ext>
                  </a:extLst>
                </a:gridCol>
                <a:gridCol w="1910966">
                  <a:extLst>
                    <a:ext uri="{9D8B030D-6E8A-4147-A177-3AD203B41FA5}">
                      <a16:colId xmlns:a16="http://schemas.microsoft.com/office/drawing/2014/main" val="525691859"/>
                    </a:ext>
                  </a:extLst>
                </a:gridCol>
                <a:gridCol w="1423076">
                  <a:extLst>
                    <a:ext uri="{9D8B030D-6E8A-4147-A177-3AD203B41FA5}">
                      <a16:colId xmlns:a16="http://schemas.microsoft.com/office/drawing/2014/main" val="2843269611"/>
                    </a:ext>
                  </a:extLst>
                </a:gridCol>
                <a:gridCol w="767353">
                  <a:extLst>
                    <a:ext uri="{9D8B030D-6E8A-4147-A177-3AD203B41FA5}">
                      <a16:colId xmlns:a16="http://schemas.microsoft.com/office/drawing/2014/main" val="2771594299"/>
                    </a:ext>
                  </a:extLst>
                </a:gridCol>
                <a:gridCol w="767353">
                  <a:extLst>
                    <a:ext uri="{9D8B030D-6E8A-4147-A177-3AD203B41FA5}">
                      <a16:colId xmlns:a16="http://schemas.microsoft.com/office/drawing/2014/main" val="2226964343"/>
                    </a:ext>
                  </a:extLst>
                </a:gridCol>
                <a:gridCol w="979682">
                  <a:extLst>
                    <a:ext uri="{9D8B030D-6E8A-4147-A177-3AD203B41FA5}">
                      <a16:colId xmlns:a16="http://schemas.microsoft.com/office/drawing/2014/main" val="1951661191"/>
                    </a:ext>
                  </a:extLst>
                </a:gridCol>
              </a:tblGrid>
              <a:tr h="4194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50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7293" marR="872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500" dirty="0">
                          <a:effectLst/>
                        </a:rPr>
                        <a:t>Fracture type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7293" marR="87293" marT="0" marB="0" anchor="ctr"/>
                </a:tc>
                <a:tc>
                  <a:txBody>
                    <a:bodyPr/>
                    <a:lstStyle/>
                    <a:p>
                      <a:pPr marL="24765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500" dirty="0" err="1">
                          <a:effectLst/>
                        </a:rPr>
                        <a:t>Median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7293" marR="872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500">
                          <a:effectLst/>
                        </a:rPr>
                        <a:t>Min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7293" marR="872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500">
                          <a:effectLst/>
                        </a:rPr>
                        <a:t>Max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7293" marR="872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500" dirty="0">
                          <a:effectLst/>
                        </a:rPr>
                        <a:t>P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7293" marR="87293" marT="0" marB="0" anchor="ctr"/>
                </a:tc>
                <a:extLst>
                  <a:ext uri="{0D108BD9-81ED-4DB2-BD59-A6C34878D82A}">
                    <a16:rowId xmlns:a16="http://schemas.microsoft.com/office/drawing/2014/main" val="3970133851"/>
                  </a:ext>
                </a:extLst>
              </a:tr>
              <a:tr h="428383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dirty="0">
                          <a:effectLst/>
                        </a:rPr>
                        <a:t>SSV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293" marR="8729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500">
                          <a:effectLst/>
                        </a:rPr>
                        <a:t>    Neer 3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7293" marR="87293" marT="0" marB="0" anchor="ctr"/>
                </a:tc>
                <a:tc>
                  <a:txBody>
                    <a:bodyPr/>
                    <a:lstStyle/>
                    <a:p>
                      <a:pPr marL="24765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500">
                          <a:effectLst/>
                        </a:rPr>
                        <a:t>     79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7293" marR="8729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500">
                          <a:effectLst/>
                        </a:rPr>
                        <a:t>    70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7293" marR="8729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500">
                          <a:effectLst/>
                        </a:rPr>
                        <a:t>    90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7293" marR="87293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500" dirty="0">
                          <a:effectLst/>
                        </a:rPr>
                        <a:t>     0,26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7293" marR="87293" marT="0" marB="0" anchor="ctr"/>
                </a:tc>
                <a:extLst>
                  <a:ext uri="{0D108BD9-81ED-4DB2-BD59-A6C34878D82A}">
                    <a16:rowId xmlns:a16="http://schemas.microsoft.com/office/drawing/2014/main" val="1377432228"/>
                  </a:ext>
                </a:extLst>
              </a:tr>
              <a:tr h="47768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500">
                          <a:effectLst/>
                        </a:rPr>
                        <a:t>    Neer 4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7293" marR="87293" marT="0" marB="0" anchor="ctr"/>
                </a:tc>
                <a:tc>
                  <a:txBody>
                    <a:bodyPr/>
                    <a:lstStyle/>
                    <a:p>
                      <a:pPr marL="24765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500">
                          <a:effectLst/>
                        </a:rPr>
                        <a:t>     74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7293" marR="8729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500">
                          <a:effectLst/>
                        </a:rPr>
                        <a:t>    30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7293" marR="8729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500" dirty="0">
                          <a:effectLst/>
                        </a:rPr>
                        <a:t>    90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7293" marR="87293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34436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FD54BF73-3314-427E-8254-B00835B16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3299" y="2062448"/>
            <a:ext cx="51420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SSV distribution by fracture type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1659F19A-99AA-4AA6-AC18-FD11C0286A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492832"/>
              </p:ext>
            </p:extLst>
          </p:nvPr>
        </p:nvGraphicFramePr>
        <p:xfrm>
          <a:off x="2216295" y="2685929"/>
          <a:ext cx="7759390" cy="285400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93777">
                  <a:extLst>
                    <a:ext uri="{9D8B030D-6E8A-4147-A177-3AD203B41FA5}">
                      <a16:colId xmlns:a16="http://schemas.microsoft.com/office/drawing/2014/main" val="3714780079"/>
                    </a:ext>
                  </a:extLst>
                </a:gridCol>
                <a:gridCol w="1861957">
                  <a:extLst>
                    <a:ext uri="{9D8B030D-6E8A-4147-A177-3AD203B41FA5}">
                      <a16:colId xmlns:a16="http://schemas.microsoft.com/office/drawing/2014/main" val="4062070515"/>
                    </a:ext>
                  </a:extLst>
                </a:gridCol>
                <a:gridCol w="1148412">
                  <a:extLst>
                    <a:ext uri="{9D8B030D-6E8A-4147-A177-3AD203B41FA5}">
                      <a16:colId xmlns:a16="http://schemas.microsoft.com/office/drawing/2014/main" val="1314573522"/>
                    </a:ext>
                  </a:extLst>
                </a:gridCol>
                <a:gridCol w="807260">
                  <a:extLst>
                    <a:ext uri="{9D8B030D-6E8A-4147-A177-3AD203B41FA5}">
                      <a16:colId xmlns:a16="http://schemas.microsoft.com/office/drawing/2014/main" val="893824508"/>
                    </a:ext>
                  </a:extLst>
                </a:gridCol>
                <a:gridCol w="807260">
                  <a:extLst>
                    <a:ext uri="{9D8B030D-6E8A-4147-A177-3AD203B41FA5}">
                      <a16:colId xmlns:a16="http://schemas.microsoft.com/office/drawing/2014/main" val="3326930474"/>
                    </a:ext>
                  </a:extLst>
                </a:gridCol>
                <a:gridCol w="1040724">
                  <a:extLst>
                    <a:ext uri="{9D8B030D-6E8A-4147-A177-3AD203B41FA5}">
                      <a16:colId xmlns:a16="http://schemas.microsoft.com/office/drawing/2014/main" val="326482158"/>
                    </a:ext>
                  </a:extLst>
                </a:gridCol>
              </a:tblGrid>
              <a:tr h="5906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61" marR="889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Tuberosity</a:t>
                      </a:r>
                      <a:r>
                        <a:rPr lang="fr-FR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status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61" marR="88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61" marR="88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61" marR="88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61" marR="88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61" marR="88961" marT="0" marB="0" anchor="ctr"/>
                </a:tc>
                <a:extLst>
                  <a:ext uri="{0D108BD9-81ED-4DB2-BD59-A6C34878D82A}">
                    <a16:rowId xmlns:a16="http://schemas.microsoft.com/office/drawing/2014/main" val="4266241350"/>
                  </a:ext>
                </a:extLst>
              </a:tr>
              <a:tr h="398678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Antépulsion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87" marR="93187" marT="46594" marB="465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Consolidated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61" marR="88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103°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61" marR="88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90°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61" marR="88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120°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61" marR="8896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500" b="1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fr-FR" sz="1800" b="1" u="sng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87" marR="93187" marT="46594" marB="46594" anchor="ctr"/>
                </a:tc>
                <a:extLst>
                  <a:ext uri="{0D108BD9-81ED-4DB2-BD59-A6C34878D82A}">
                    <a16:rowId xmlns:a16="http://schemas.microsoft.com/office/drawing/2014/main" val="871746288"/>
                  </a:ext>
                </a:extLst>
              </a:tr>
              <a:tr h="43492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 </a:t>
                      </a:r>
                      <a:r>
                        <a:rPr lang="fr-FR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Consolidated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61" marR="88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91°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61" marR="88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70°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61" marR="88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100°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61" marR="88961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419329"/>
                  </a:ext>
                </a:extLst>
              </a:tr>
              <a:tr h="396207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External</a:t>
                      </a:r>
                      <a:r>
                        <a:rPr lang="fr-FR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rotation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87" marR="93187" marT="46594" marB="465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Consolidated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61" marR="88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20°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61" marR="88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15°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61" marR="88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25°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61" marR="8896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500" b="1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fr-FR" sz="1800" b="1" u="sng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87" marR="93187" marT="46594" marB="46594" anchor="ctr"/>
                </a:tc>
                <a:extLst>
                  <a:ext uri="{0D108BD9-81ED-4DB2-BD59-A6C34878D82A}">
                    <a16:rowId xmlns:a16="http://schemas.microsoft.com/office/drawing/2014/main" val="2222593895"/>
                  </a:ext>
                </a:extLst>
              </a:tr>
              <a:tr h="39785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 </a:t>
                      </a:r>
                      <a:r>
                        <a:rPr lang="fr-FR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Consolidated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61" marR="88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14°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61" marR="88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10°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61" marR="88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20°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61" marR="88961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788265"/>
                  </a:ext>
                </a:extLst>
              </a:tr>
              <a:tr h="317872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Abduction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87" marR="93187" marT="46594" marB="465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Consolidated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61" marR="88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102°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61" marR="88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80°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61" marR="88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120°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61" marR="8896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5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</a:t>
                      </a:r>
                      <a:endParaRPr lang="fr-FR" sz="1800" u="sng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87" marR="93187" marT="46594" marB="46594" anchor="ctr"/>
                </a:tc>
                <a:extLst>
                  <a:ext uri="{0D108BD9-81ED-4DB2-BD59-A6C34878D82A}">
                    <a16:rowId xmlns:a16="http://schemas.microsoft.com/office/drawing/2014/main" val="640279692"/>
                  </a:ext>
                </a:extLst>
              </a:tr>
              <a:tr h="31787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 </a:t>
                      </a:r>
                      <a:r>
                        <a:rPr lang="fr-FR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Consolidated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61" marR="88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91°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61" marR="88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70°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61" marR="88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100°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61" marR="88961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345236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531AAB61-B1B8-49CB-9183-7A2F30813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3472" y="5813363"/>
            <a:ext cx="62123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Assessment of joint amplitudes according to tuberosity status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07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20CB899D-1DD6-4E72-9121-CCB93A040D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3853218"/>
              </p:ext>
            </p:extLst>
          </p:nvPr>
        </p:nvGraphicFramePr>
        <p:xfrm>
          <a:off x="1928445" y="3880340"/>
          <a:ext cx="7338650" cy="99885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31305">
                  <a:extLst>
                    <a:ext uri="{9D8B030D-6E8A-4147-A177-3AD203B41FA5}">
                      <a16:colId xmlns:a16="http://schemas.microsoft.com/office/drawing/2014/main" val="2573550691"/>
                    </a:ext>
                  </a:extLst>
                </a:gridCol>
                <a:gridCol w="2031305">
                  <a:extLst>
                    <a:ext uri="{9D8B030D-6E8A-4147-A177-3AD203B41FA5}">
                      <a16:colId xmlns:a16="http://schemas.microsoft.com/office/drawing/2014/main" val="1007782404"/>
                    </a:ext>
                  </a:extLst>
                </a:gridCol>
                <a:gridCol w="1006040">
                  <a:extLst>
                    <a:ext uri="{9D8B030D-6E8A-4147-A177-3AD203B41FA5}">
                      <a16:colId xmlns:a16="http://schemas.microsoft.com/office/drawing/2014/main" val="805232467"/>
                    </a:ext>
                  </a:extLst>
                </a:gridCol>
                <a:gridCol w="672830">
                  <a:extLst>
                    <a:ext uri="{9D8B030D-6E8A-4147-A177-3AD203B41FA5}">
                      <a16:colId xmlns:a16="http://schemas.microsoft.com/office/drawing/2014/main" val="4000933708"/>
                    </a:ext>
                  </a:extLst>
                </a:gridCol>
                <a:gridCol w="672830">
                  <a:extLst>
                    <a:ext uri="{9D8B030D-6E8A-4147-A177-3AD203B41FA5}">
                      <a16:colId xmlns:a16="http://schemas.microsoft.com/office/drawing/2014/main" val="196548848"/>
                    </a:ext>
                  </a:extLst>
                </a:gridCol>
                <a:gridCol w="924340">
                  <a:extLst>
                    <a:ext uri="{9D8B030D-6E8A-4147-A177-3AD203B41FA5}">
                      <a16:colId xmlns:a16="http://schemas.microsoft.com/office/drawing/2014/main" val="2527580845"/>
                    </a:ext>
                  </a:extLst>
                </a:gridCol>
              </a:tblGrid>
              <a:tr h="1936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</a:rPr>
                        <a:t>tuberosity</a:t>
                      </a:r>
                      <a:r>
                        <a:rPr lang="fr-FR" sz="1200" dirty="0">
                          <a:effectLst/>
                        </a:rPr>
                        <a:t> status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</a:rPr>
                        <a:t>Median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M    Min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200">
                          <a:effectLst/>
                        </a:rPr>
                        <a:t>Max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200">
                          <a:effectLst/>
                        </a:rPr>
                        <a:t>P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0276338"/>
                  </a:ext>
                </a:extLst>
              </a:tr>
              <a:tr h="377825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200" dirty="0">
                          <a:effectLst/>
                        </a:rPr>
                        <a:t>Constant Score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</a:rPr>
                        <a:t>Consolidated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200">
                          <a:effectLst/>
                        </a:rPr>
                        <a:t>64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49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85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0,01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1114127"/>
                  </a:ext>
                </a:extLst>
              </a:tr>
              <a:tr h="34671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200" dirty="0">
                          <a:effectLst/>
                        </a:rPr>
                        <a:t>      Non </a:t>
                      </a:r>
                      <a:r>
                        <a:rPr lang="fr-FR" sz="1200" dirty="0" err="1">
                          <a:effectLst/>
                        </a:rPr>
                        <a:t>Consolidated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200">
                          <a:effectLst/>
                        </a:rPr>
                        <a:t>50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34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62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387778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9F90BBF0-6759-4C2E-98F0-A7DB92236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793974"/>
              </p:ext>
            </p:extLst>
          </p:nvPr>
        </p:nvGraphicFramePr>
        <p:xfrm>
          <a:off x="2008163" y="1003303"/>
          <a:ext cx="7085429" cy="9779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87463">
                  <a:extLst>
                    <a:ext uri="{9D8B030D-6E8A-4147-A177-3AD203B41FA5}">
                      <a16:colId xmlns:a16="http://schemas.microsoft.com/office/drawing/2014/main" val="3790587930"/>
                    </a:ext>
                  </a:extLst>
                </a:gridCol>
                <a:gridCol w="1987463">
                  <a:extLst>
                    <a:ext uri="{9D8B030D-6E8A-4147-A177-3AD203B41FA5}">
                      <a16:colId xmlns:a16="http://schemas.microsoft.com/office/drawing/2014/main" val="1600685371"/>
                    </a:ext>
                  </a:extLst>
                </a:gridCol>
                <a:gridCol w="984326">
                  <a:extLst>
                    <a:ext uri="{9D8B030D-6E8A-4147-A177-3AD203B41FA5}">
                      <a16:colId xmlns:a16="http://schemas.microsoft.com/office/drawing/2014/main" val="3584914468"/>
                    </a:ext>
                  </a:extLst>
                </a:gridCol>
                <a:gridCol w="666145">
                  <a:extLst>
                    <a:ext uri="{9D8B030D-6E8A-4147-A177-3AD203B41FA5}">
                      <a16:colId xmlns:a16="http://schemas.microsoft.com/office/drawing/2014/main" val="2965680023"/>
                    </a:ext>
                  </a:extLst>
                </a:gridCol>
                <a:gridCol w="555643">
                  <a:extLst>
                    <a:ext uri="{9D8B030D-6E8A-4147-A177-3AD203B41FA5}">
                      <a16:colId xmlns:a16="http://schemas.microsoft.com/office/drawing/2014/main" val="93266838"/>
                    </a:ext>
                  </a:extLst>
                </a:gridCol>
                <a:gridCol w="904389">
                  <a:extLst>
                    <a:ext uri="{9D8B030D-6E8A-4147-A177-3AD203B41FA5}">
                      <a16:colId xmlns:a16="http://schemas.microsoft.com/office/drawing/2014/main" val="270653263"/>
                    </a:ext>
                  </a:extLst>
                </a:gridCol>
              </a:tblGrid>
              <a:tr h="1936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</a:rPr>
                        <a:t>tuberosity</a:t>
                      </a:r>
                      <a:r>
                        <a:rPr lang="fr-FR" sz="1200" dirty="0">
                          <a:effectLst/>
                        </a:rPr>
                        <a:t> status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</a:rPr>
                        <a:t>Median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M    Min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200">
                          <a:effectLst/>
                        </a:rPr>
                        <a:t>Max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200">
                          <a:effectLst/>
                        </a:rPr>
                        <a:t>P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9244209"/>
                  </a:ext>
                </a:extLst>
              </a:tr>
              <a:tr h="34163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200">
                          <a:effectLst/>
                        </a:rPr>
                        <a:t>SSV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</a:rPr>
                        <a:t>Consolidated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200">
                          <a:effectLst/>
                        </a:rPr>
                        <a:t>84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74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90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 0,001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7798679"/>
                  </a:ext>
                </a:extLst>
              </a:tr>
              <a:tr h="3619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200" dirty="0">
                          <a:effectLst/>
                        </a:rPr>
                        <a:t>       Non </a:t>
                      </a:r>
                      <a:r>
                        <a:rPr lang="fr-FR" sz="1200" dirty="0" err="1">
                          <a:effectLst/>
                        </a:rPr>
                        <a:t>Consolidated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fr-FR" sz="1200" dirty="0">
                          <a:effectLst/>
                        </a:rPr>
                        <a:t>70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30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80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307441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5C8D98D2-D08D-49FB-A251-5DFAB9912E14}"/>
              </a:ext>
            </a:extLst>
          </p:cNvPr>
          <p:cNvSpPr txBox="1"/>
          <p:nvPr/>
        </p:nvSpPr>
        <p:spPr>
          <a:xfrm>
            <a:off x="2275449" y="5207645"/>
            <a:ext cx="7645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2000" algn="l"/>
              </a:tabLst>
            </a:pPr>
            <a:r>
              <a:rPr kumimoji="0" lang="en-US" altLang="fr-FR" sz="1800" b="1" i="0" u="none" strike="noStrike" cap="none" normalizeH="0" baseline="0" dirty="0" bmk="_Toc7335671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Distribution of absolute constant score according to tuberosity status</a:t>
            </a:r>
            <a:endParaRPr kumimoji="0" lang="fr-FR" altLang="fr-FR" sz="1600" b="0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B6C7D6C-CC87-40DF-B431-28D6FAB9C9E2}"/>
              </a:ext>
            </a:extLst>
          </p:cNvPr>
          <p:cNvSpPr txBox="1"/>
          <p:nvPr/>
        </p:nvSpPr>
        <p:spPr>
          <a:xfrm>
            <a:off x="3395002" y="2362706"/>
            <a:ext cx="7645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fr-FR" sz="1800" b="1" i="0" u="none" strike="noStrike" cap="none" normalizeH="0" baseline="0" dirty="0" bmk="_Toc79736826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SSV distribution by tuberosity status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913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5246201"/>
              </p:ext>
            </p:extLst>
          </p:nvPr>
        </p:nvGraphicFramePr>
        <p:xfrm>
          <a:off x="838200" y="1825625"/>
          <a:ext cx="10515600" cy="11125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23301973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0444448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07275011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178599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RELATION WITH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SSV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CSA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ROM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355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FRACTURE TYPE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NO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758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TUBEROSITY 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007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288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</a:t>
            </a:r>
            <a:endParaRPr lang="fr-F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5316809"/>
              </p:ext>
            </p:extLst>
          </p:nvPr>
        </p:nvGraphicFramePr>
        <p:xfrm>
          <a:off x="838200" y="1825625"/>
          <a:ext cx="10515600" cy="18542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86985915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0739360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COMPLICATIONNUM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CASES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14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AXILLAR</a:t>
                      </a:r>
                      <a:r>
                        <a:rPr lang="fr-F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NERVE PARALYSIS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985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INFECTION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718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PERIPROSTHETIC FRACTURE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42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INSTABILITY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955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497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D5383-F2A5-47E0-B82E-76D413975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DISCUSSION</a:t>
            </a:r>
            <a:endParaRPr lang="fr-FR" sz="36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B4A0259A-5092-4741-A9FC-D73097299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average age of patients in most series is over 70.</a:t>
            </a:r>
            <a:endParaRPr lang="fr-FR" dirty="0"/>
          </a:p>
        </p:txBody>
      </p:sp>
      <p:pic>
        <p:nvPicPr>
          <p:cNvPr id="7208" name="Picture 40">
            <a:extLst>
              <a:ext uri="{FF2B5EF4-FFF2-40B4-BE49-F238E27FC236}">
                <a16:creationId xmlns:a16="http://schemas.microsoft.com/office/drawing/2014/main" id="{EA89F5A6-AA5B-48CB-ADA0-970210B47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444" y="271463"/>
            <a:ext cx="814387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0" name="Picture 42">
            <a:extLst>
              <a:ext uri="{FF2B5EF4-FFF2-40B4-BE49-F238E27FC236}">
                <a16:creationId xmlns:a16="http://schemas.microsoft.com/office/drawing/2014/main" id="{6B868C72-6161-463C-A00B-26C3AB58A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992" y="4946582"/>
            <a:ext cx="5403141" cy="191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795" y="2504290"/>
            <a:ext cx="6434105" cy="244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8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D1C6ED75-1349-4536-8817-DEB05FB84269}"/>
              </a:ext>
            </a:extLst>
          </p:cNvPr>
          <p:cNvSpPr txBox="1"/>
          <p:nvPr/>
        </p:nvSpPr>
        <p:spPr>
          <a:xfrm>
            <a:off x="631937" y="834427"/>
            <a:ext cx="1087543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Most of the studies, including our own, are predominantly female, with women accounting for 80%.</a:t>
            </a:r>
            <a:endParaRPr lang="fr-F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0">
            <a:extLst>
              <a:ext uri="{FF2B5EF4-FFF2-40B4-BE49-F238E27FC236}">
                <a16:creationId xmlns:a16="http://schemas.microsoft.com/office/drawing/2014/main" id="{A29285E8-7D93-4610-B129-70122ABAB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37" y="4809050"/>
            <a:ext cx="6002789" cy="108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2">
            <a:extLst>
              <a:ext uri="{FF2B5EF4-FFF2-40B4-BE49-F238E27FC236}">
                <a16:creationId xmlns:a16="http://schemas.microsoft.com/office/drawing/2014/main" id="{5FCDC88C-5C9A-482F-AEC0-05FEB278C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859" y="2798617"/>
            <a:ext cx="5403141" cy="124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620" y="1773706"/>
            <a:ext cx="5665106" cy="253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0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complex fractures = Big challenge in trauma surgery: no consensus on a treatment algorithm.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RTSA  has been finding its place in the elderly</a:t>
            </a:r>
            <a:endParaRPr lang="fr-F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863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9279" y="1182738"/>
            <a:ext cx="5590011" cy="356301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530" y="4916219"/>
            <a:ext cx="7772364" cy="106255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ZoneTexte 5"/>
          <p:cNvSpPr txBox="1"/>
          <p:nvPr/>
        </p:nvSpPr>
        <p:spPr>
          <a:xfrm>
            <a:off x="239150" y="304390"/>
            <a:ext cx="5641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FALLING MECHANISM</a:t>
            </a:r>
            <a:endParaRPr lang="fr-FR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4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5A35DE-E56C-488E-88E2-37DB0343B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FDF33C-543E-44BF-8929-A1C9BDD46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C51EB74-EEA4-4423-8C0A-50A5272F9A4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044" y="850216"/>
            <a:ext cx="5627077" cy="56504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3811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45CC80-1E04-4838-9A45-F59ECC902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DOMINANT SIDE </a:t>
            </a:r>
            <a:endParaRPr lang="fr-F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A9E08AD-8E14-4E1C-93E9-26BB2DCC7D9F}"/>
              </a:ext>
            </a:extLst>
          </p:cNvPr>
          <p:cNvSpPr txBox="1"/>
          <p:nvPr/>
        </p:nvSpPr>
        <p:spPr>
          <a:xfrm>
            <a:off x="838200" y="3250777"/>
            <a:ext cx="609600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Percentage of dominant side in the literature</a:t>
            </a:r>
            <a:endParaRPr lang="fr-FR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987713A3-968C-413F-9A59-5B934282B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259" y="3876017"/>
            <a:ext cx="65151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8BF721D8-107B-45F5-919B-FC3737CEC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1" y="4085567"/>
            <a:ext cx="4276725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085" y="1436517"/>
            <a:ext cx="52006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0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F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fr-FR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ABOUT CLASSIFICATIONS  ?</a:t>
            </a:r>
            <a:endParaRPr lang="fr-FR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14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7029183"/>
              </p:ext>
            </p:extLst>
          </p:nvPr>
        </p:nvGraphicFramePr>
        <p:xfrm>
          <a:off x="838200" y="102790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026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FR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fr-FR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NEER CLASSIFICATION ??</a:t>
            </a:r>
            <a:endParaRPr lang="fr-FR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46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IMPORTANCE OF ANTEROLATERAL ASCENDING BRANCH +++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3" t="6174" r="28902" b="5936"/>
          <a:stretch/>
        </p:blipFill>
        <p:spPr bwMode="auto">
          <a:xfrm>
            <a:off x="772550" y="1690688"/>
            <a:ext cx="3798323" cy="4351338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4124" y="4919112"/>
            <a:ext cx="7207347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2025" indent="-22860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1</a:t>
            </a:r>
            <a:r>
              <a:rPr lang="fr-FR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: branche antérolatérale ascendante    </a:t>
            </a:r>
          </a:p>
          <a:p>
            <a:pPr marL="962025" indent="-22860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fr-FR" i="1" dirty="0">
                <a:latin typeface="Times New Roman" panose="02020603050405020304" pitchFamily="18" charset="0"/>
                <a:ea typeface="Calibri" panose="020F0502020204030204" pitchFamily="34" charset="0"/>
              </a:rPr>
              <a:t> : artère circonflexe postérieure</a:t>
            </a:r>
            <a:endParaRPr lang="fr-FR" sz="2000" b="1" dirty="0"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marL="962025" indent="-22860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i="1" dirty="0">
                <a:latin typeface="Times New Roman" panose="02020603050405020304" pitchFamily="18" charset="0"/>
                <a:ea typeface="Calibri" panose="020F0502020204030204" pitchFamily="34" charset="0"/>
              </a:rPr>
              <a:t>3 : artère circonflexe antérieure</a:t>
            </a:r>
            <a:endParaRPr lang="fr-FR" sz="2000" b="1" dirty="0"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73" y="1690688"/>
            <a:ext cx="7429500" cy="16573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5223" y="3348038"/>
            <a:ext cx="6915150" cy="165735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344529" y="5118696"/>
            <a:ext cx="5458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NEER CLASSIFICATION ALLOWS TO ESTIMATE THE RISK OF HUMERAL HEAD NECROSIS  ESPECIALLY FOR NEER 3 AND 4 FRACTURES.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64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6775" y="365125"/>
            <a:ext cx="11183815" cy="1325563"/>
          </a:xfrm>
        </p:spPr>
        <p:txBody>
          <a:bodyPr>
            <a:normAutofit fontScale="90000"/>
          </a:bodyPr>
          <a:lstStyle/>
          <a:p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IMPORTANCE OF </a:t>
            </a:r>
            <a:r>
              <a:rPr lang="fr-FR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MEDIAL METAPHYSEAL </a:t>
            </a:r>
            <a:r>
              <a:rPr lang="fr-FR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HINGE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144" y="1285741"/>
            <a:ext cx="7543800" cy="17716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62" y="3256147"/>
            <a:ext cx="7401254" cy="1785227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pic>
        <p:nvPicPr>
          <p:cNvPr id="6" name="Image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" t="9667" r="6833" b="9846"/>
          <a:stretch/>
        </p:blipFill>
        <p:spPr bwMode="auto">
          <a:xfrm>
            <a:off x="7152347" y="3978007"/>
            <a:ext cx="4752340" cy="245745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5104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CD21C4-71A0-46E3-88F3-CF9E63BE5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OF FRACTURE</a:t>
            </a:r>
            <a:endParaRPr lang="fr-F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9C88C9D-DA1D-402D-9AF3-89CBF654C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872" y="2042155"/>
            <a:ext cx="4015741" cy="162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4E7B16FC-4DA6-4C8D-842B-4771F84A2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486" y="4043099"/>
            <a:ext cx="2686929" cy="137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718" y="2042155"/>
            <a:ext cx="5948648" cy="298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5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fr-FR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MANAGE UPPER HUMERUS FRACTURES ?</a:t>
            </a:r>
            <a:endParaRPr lang="fr-FR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77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47142A-1B76-457A-A554-A8262B9CE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D895DB-591E-466E-B33B-DCFA526E8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RTSA IN UPHF : FUNCTIONNAL OUTCOME ?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RADIOLOGICAL OUTCOME ?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COMPARE RESULTS TO LITERATURE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12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4A3836C-4050-4013-BD7E-1E7BD959271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566" y="759019"/>
            <a:ext cx="7497951" cy="50412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4653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30B960-6763-4881-8B2E-2133D84B5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TO OPERATION</a:t>
            </a:r>
            <a:endParaRPr lang="fr-F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308" name="Picture 44">
            <a:extLst>
              <a:ext uri="{FF2B5EF4-FFF2-40B4-BE49-F238E27FC236}">
                <a16:creationId xmlns:a16="http://schemas.microsoft.com/office/drawing/2014/main" id="{31F87442-4897-4A5F-9C58-0616683E6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62" y="2084658"/>
            <a:ext cx="5247542" cy="154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10" name="Picture 46">
            <a:extLst>
              <a:ext uri="{FF2B5EF4-FFF2-40B4-BE49-F238E27FC236}">
                <a16:creationId xmlns:a16="http://schemas.microsoft.com/office/drawing/2014/main" id="{D6843DB8-668D-48CD-A986-0593DE827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619676"/>
            <a:ext cx="87725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62" y="1690688"/>
            <a:ext cx="6007000" cy="241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06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FR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fr-FR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APPROACH??</a:t>
            </a:r>
            <a:endParaRPr lang="fr-FR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09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E2507983-8170-40C5-8434-3D47505D4D96}"/>
              </a:ext>
            </a:extLst>
          </p:cNvPr>
          <p:cNvSpPr txBox="1"/>
          <p:nvPr/>
        </p:nvSpPr>
        <p:spPr>
          <a:xfrm>
            <a:off x="1478017" y="3562953"/>
            <a:ext cx="609600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Distribution of approaches in literature series</a:t>
            </a:r>
            <a:endParaRPr lang="fr-FR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337" name="Picture 49">
            <a:extLst>
              <a:ext uri="{FF2B5EF4-FFF2-40B4-BE49-F238E27FC236}">
                <a16:creationId xmlns:a16="http://schemas.microsoft.com/office/drawing/2014/main" id="{673075D9-1A95-465B-8656-792E829D5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17" y="4015542"/>
            <a:ext cx="6471138" cy="157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39" name="Picture 51">
            <a:extLst>
              <a:ext uri="{FF2B5EF4-FFF2-40B4-BE49-F238E27FC236}">
                <a16:creationId xmlns:a16="http://schemas.microsoft.com/office/drawing/2014/main" id="{A2B11AB0-6B7C-4690-ADC4-3B3C3B564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532" y="4804528"/>
            <a:ext cx="6108468" cy="193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01" y="621034"/>
            <a:ext cx="5826254" cy="286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5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6987298"/>
              </p:ext>
            </p:extLst>
          </p:nvPr>
        </p:nvGraphicFramePr>
        <p:xfrm>
          <a:off x="725658" y="517329"/>
          <a:ext cx="10528495" cy="4912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975758019"/>
                    </a:ext>
                  </a:extLst>
                </a:gridCol>
                <a:gridCol w="3506372">
                  <a:extLst>
                    <a:ext uri="{9D8B030D-6E8A-4147-A177-3AD203B41FA5}">
                      <a16:colId xmlns:a16="http://schemas.microsoft.com/office/drawing/2014/main" val="772812556"/>
                    </a:ext>
                  </a:extLst>
                </a:gridCol>
                <a:gridCol w="3516923">
                  <a:extLst>
                    <a:ext uri="{9D8B030D-6E8A-4147-A177-3AD203B41FA5}">
                      <a16:colId xmlns:a16="http://schemas.microsoft.com/office/drawing/2014/main" val="13669935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DELTO PECTORAL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SUPERO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LATERALAL</a:t>
                      </a:r>
                      <a:endParaRPr lang="fr-FR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430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DELTOIDE DAMAGE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</a:t>
                      </a:r>
                      <a:endParaRPr lang="fr-FR" sz="28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 </a:t>
                      </a:r>
                      <a:r>
                        <a:rPr lang="fr-FR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576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GLENOID</a:t>
                      </a:r>
                      <a:r>
                        <a:rPr lang="fr-FR" baseline="0" dirty="0" smtClean="0"/>
                        <a:t> VIEW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endParaRPr lang="fr-FR" sz="28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fr-FR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104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GREATER</a:t>
                      </a:r>
                      <a:r>
                        <a:rPr lang="fr-FR" baseline="0" dirty="0" smtClean="0"/>
                        <a:t> TUBEROSITY REINSERTION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fr-FR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fr-FR" sz="28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753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AXILLARY</a:t>
                      </a:r>
                      <a:r>
                        <a:rPr lang="fr-FR" baseline="0" dirty="0" smtClean="0"/>
                        <a:t> NERVE LESION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fr-FR" sz="28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fr-FR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544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GLENOID NOTCH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fr-FR" sz="28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POSSIBLE</a:t>
                      </a:r>
                      <a:endParaRPr lang="fr-FR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30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SUBSCAPULARIS</a:t>
                      </a:r>
                      <a:r>
                        <a:rPr lang="fr-FR" baseline="0" dirty="0" smtClean="0"/>
                        <a:t> // ANTERIOR GLENO HUMERAL LIGAMENTS DAMAGE</a:t>
                      </a:r>
                      <a:endParaRPr lang="fr-FR" dirty="0" smtClean="0"/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fr-FR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fr-FR" sz="28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638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POSSIBILTY</a:t>
                      </a:r>
                      <a:r>
                        <a:rPr lang="fr-FR" baseline="0" dirty="0" smtClean="0"/>
                        <a:t> OF DIAPHYSEAL EXTENSION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fr-FR" sz="28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fr-FR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271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REHABILITATION</a:t>
            </a:r>
            <a:endParaRPr lang="fr-FR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AIM : FUNCTIONNAL PAIN FREE SHOULDER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PHYSIOTHERAPIST ASSISTANCE WITH SIMPLE MOVEMENTS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RECOMMENDED NEUTRAL ROTATION IMMOBILIZATION ( GREATER TUBEROSITY MIGRATION !!!) FOR 4  WEEKS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EARLY PASSIVE REHABILITATION +++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824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3B37D6CD-9023-4966-BBF8-AAFEF2B29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653" y="4394403"/>
            <a:ext cx="4887938" cy="179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63" name="Picture 51">
            <a:extLst>
              <a:ext uri="{FF2B5EF4-FFF2-40B4-BE49-F238E27FC236}">
                <a16:creationId xmlns:a16="http://schemas.microsoft.com/office/drawing/2014/main" id="{99515FB1-2F89-42A9-9ABA-1DEEEC51D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67" y="4003792"/>
            <a:ext cx="4887939" cy="207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496" y="1409919"/>
            <a:ext cx="5295900" cy="218122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76775" y="323557"/>
            <a:ext cx="108743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 FOLLOW UP ACTIVE ROM</a:t>
            </a:r>
            <a:endParaRPr lang="fr-FR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970906" y="1963619"/>
            <a:ext cx="5944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SATISFACTORY RESULTS ! 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04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8B95F8-CCE3-434E-B651-EA0BF1A77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ABSOLUT CONSTANT SCORE</a:t>
            </a:r>
            <a:endParaRPr lang="fr-F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4FE775B-08AF-4D47-996E-3B3D43E6A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653" y="4394403"/>
            <a:ext cx="4887938" cy="179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1">
            <a:extLst>
              <a:ext uri="{FF2B5EF4-FFF2-40B4-BE49-F238E27FC236}">
                <a16:creationId xmlns:a16="http://schemas.microsoft.com/office/drawing/2014/main" id="{87FAE0E6-456E-429E-BED7-9DD119C32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61" y="1751506"/>
            <a:ext cx="4887939" cy="207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88" name="Picture 52">
            <a:extLst>
              <a:ext uri="{FF2B5EF4-FFF2-40B4-BE49-F238E27FC236}">
                <a16:creationId xmlns:a16="http://schemas.microsoft.com/office/drawing/2014/main" id="{B80482DE-7B6F-42FF-A5EF-6EFCC2340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4832106"/>
            <a:ext cx="612457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022" y="2254306"/>
            <a:ext cx="6172200" cy="22098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997047" y="1520079"/>
            <a:ext cx="5516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SATISFACTORY RESULTS ! 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2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BFB2A1-4ECE-48E1-8AED-ABCAD83DC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 FOLLOW UP RSA INFLUENCE ON PAIN MOBILITY ACTIVITY AND MUSCLE STRENGTH </a:t>
            </a:r>
            <a:endParaRPr lang="fr-FR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9">
            <a:extLst>
              <a:ext uri="{FF2B5EF4-FFF2-40B4-BE49-F238E27FC236}">
                <a16:creationId xmlns:a16="http://schemas.microsoft.com/office/drawing/2014/main" id="{72BD156B-F80D-418D-80B6-323495E94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37115"/>
            <a:ext cx="6471138" cy="157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18" name="Picture 58">
            <a:extLst>
              <a:ext uri="{FF2B5EF4-FFF2-40B4-BE49-F238E27FC236}">
                <a16:creationId xmlns:a16="http://schemas.microsoft.com/office/drawing/2014/main" id="{63777246-BAEC-4D4E-8C31-B84BB9945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5485677"/>
            <a:ext cx="4940398" cy="87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20" name="Picture 60">
            <a:extLst>
              <a:ext uri="{FF2B5EF4-FFF2-40B4-BE49-F238E27FC236}">
                <a16:creationId xmlns:a16="http://schemas.microsoft.com/office/drawing/2014/main" id="{960E4764-627A-4436-9EFE-56D1FDAA8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462" y="3620903"/>
            <a:ext cx="4428686" cy="166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0449" y="1916602"/>
            <a:ext cx="7755911" cy="204603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981510" y="1715900"/>
            <a:ext cx="3264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STRENGTH </a:t>
            </a:r>
          </a:p>
          <a:p>
            <a:endParaRPr lang="fr-FR" dirty="0" smtClean="0"/>
          </a:p>
          <a:p>
            <a:r>
              <a:rPr lang="fr-FR" dirty="0" smtClean="0"/>
              <a:t>MOBILITY  </a:t>
            </a:r>
            <a:endParaRPr lang="fr-FR" dirty="0"/>
          </a:p>
        </p:txBody>
      </p:sp>
      <p:sp>
        <p:nvSpPr>
          <p:cNvPr id="8" name="Flèche vers le bas 7"/>
          <p:cNvSpPr/>
          <p:nvPr/>
        </p:nvSpPr>
        <p:spPr>
          <a:xfrm>
            <a:off x="9228406" y="1505244"/>
            <a:ext cx="534572" cy="128016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0213145" y="1715900"/>
            <a:ext cx="1575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PAIN </a:t>
            </a:r>
          </a:p>
          <a:p>
            <a:endParaRPr lang="fr-FR" dirty="0"/>
          </a:p>
          <a:p>
            <a:r>
              <a:rPr lang="fr-FR" dirty="0" smtClean="0"/>
              <a:t>ACTIVITY</a:t>
            </a:r>
            <a:endParaRPr lang="fr-FR" dirty="0"/>
          </a:p>
        </p:txBody>
      </p:sp>
      <p:sp>
        <p:nvSpPr>
          <p:cNvPr id="10" name="Flèche vers le haut 9"/>
          <p:cNvSpPr/>
          <p:nvPr/>
        </p:nvSpPr>
        <p:spPr>
          <a:xfrm>
            <a:off x="11322734" y="1505244"/>
            <a:ext cx="634804" cy="1280160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8358773" y="2820860"/>
            <a:ext cx="2808410" cy="8354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8481536" y="2966507"/>
            <a:ext cx="251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RSA FOR YOUNG PATIENTS</a:t>
            </a:r>
            <a:endParaRPr lang="fr-F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13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9">
            <a:extLst>
              <a:ext uri="{FF2B5EF4-FFF2-40B4-BE49-F238E27FC236}">
                <a16:creationId xmlns:a16="http://schemas.microsoft.com/office/drawing/2014/main" id="{D068E6DD-8579-45D4-AB34-37E6D36ED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82" y="3289669"/>
            <a:ext cx="6471138" cy="157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0">
            <a:extLst>
              <a:ext uri="{FF2B5EF4-FFF2-40B4-BE49-F238E27FC236}">
                <a16:creationId xmlns:a16="http://schemas.microsoft.com/office/drawing/2014/main" id="{2CAE3F56-51CC-4D85-917B-F76D819BF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612" y="4467463"/>
            <a:ext cx="5416062" cy="203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465" y="1354601"/>
            <a:ext cx="6030075" cy="161368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51692" y="239151"/>
            <a:ext cx="10438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 FOLLOW UP SSV</a:t>
            </a:r>
            <a:endParaRPr lang="fr-FR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569612" y="1463039"/>
            <a:ext cx="5247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SATISFACTORY RESULTS !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53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32BA49-D48D-4A83-83B8-9A0C79F26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lang="fr-FR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601620-A052-44D3-8C88-22D71E2A7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4570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2016 TO 2019.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retrospective                                   TOTAL : 30 PATIENTS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RTSA IN UPHF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C0AD752D-4535-4D8E-947C-276E47661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384623"/>
              </p:ext>
            </p:extLst>
          </p:nvPr>
        </p:nvGraphicFramePr>
        <p:xfrm>
          <a:off x="838200" y="3132636"/>
          <a:ext cx="10515600" cy="3044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58164566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607814505"/>
                    </a:ext>
                  </a:extLst>
                </a:gridCol>
              </a:tblGrid>
              <a:tr h="242909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fr-FR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</a:t>
                      </a:r>
                      <a:r>
                        <a:rPr lang="fr-FR" sz="2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Inclusion</a:t>
                      </a:r>
                      <a:endParaRPr lang="fr-FR" sz="2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301" marR="118301" marT="59150" marB="59150"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fr-FR" sz="2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Exclusion</a:t>
                      </a:r>
                      <a:endParaRPr lang="fr-FR" sz="2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301" marR="118301" marT="59150" marB="59150"/>
                </a:tc>
                <a:extLst>
                  <a:ext uri="{0D108BD9-81ED-4DB2-BD59-A6C34878D82A}">
                    <a16:rowId xmlns:a16="http://schemas.microsoft.com/office/drawing/2014/main" val="2907756640"/>
                  </a:ext>
                </a:extLst>
              </a:tr>
              <a:tr h="2575507">
                <a:tc>
                  <a:txBody>
                    <a:bodyPr/>
                    <a:lstStyle/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Displaced 3- and 4-part fractures.</a:t>
                      </a: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Treated by </a:t>
                      </a:r>
                      <a:r>
                        <a:rPr lang="en-US" sz="23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RTSA 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within &lt;3 weeks of the date of trauma.</a:t>
                      </a: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 minimum of 12 months after the date of surgery.</a:t>
                      </a:r>
                      <a:endParaRPr lang="fr-FR" sz="2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301" marR="118301" marT="59150" marB="5915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RSA operated patients with degenerative pathologies, trauma sequelae and inveterate dislocations.</a:t>
                      </a: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Revision prostheses.</a:t>
                      </a: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Patients lost to follow-up.</a:t>
                      </a:r>
                      <a:endParaRPr lang="fr-FR" sz="2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301" marR="118301" marT="59150" marB="59150"/>
                </a:tc>
                <a:extLst>
                  <a:ext uri="{0D108BD9-81ED-4DB2-BD59-A6C34878D82A}">
                    <a16:rowId xmlns:a16="http://schemas.microsoft.com/office/drawing/2014/main" val="556220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22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81F38C8F-56FD-43E1-ACFE-8CB13DAD072F}"/>
              </a:ext>
            </a:extLst>
          </p:cNvPr>
          <p:cNvSpPr txBox="1"/>
          <p:nvPr/>
        </p:nvSpPr>
        <p:spPr>
          <a:xfrm>
            <a:off x="669288" y="344603"/>
            <a:ext cx="98674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 FOLLOW UP TUBEROSITY STATUS</a:t>
            </a:r>
            <a:endParaRPr lang="fr-FR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0">
            <a:extLst>
              <a:ext uri="{FF2B5EF4-FFF2-40B4-BE49-F238E27FC236}">
                <a16:creationId xmlns:a16="http://schemas.microsoft.com/office/drawing/2014/main" id="{5622798A-BD15-4384-A20A-4D806FB25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341" y="4335700"/>
            <a:ext cx="5416062" cy="203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72" name="Picture 64">
            <a:extLst>
              <a:ext uri="{FF2B5EF4-FFF2-40B4-BE49-F238E27FC236}">
                <a16:creationId xmlns:a16="http://schemas.microsoft.com/office/drawing/2014/main" id="{A6F2DDE8-B04E-4296-9609-AD5D36756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627" y="2778314"/>
            <a:ext cx="5038776" cy="145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74" name="Picture 66">
            <a:extLst>
              <a:ext uri="{FF2B5EF4-FFF2-40B4-BE49-F238E27FC236}">
                <a16:creationId xmlns:a16="http://schemas.microsoft.com/office/drawing/2014/main" id="{A7572FBF-D4F1-4C6C-B3E2-66DCFB4D5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68" y="3977380"/>
            <a:ext cx="5997526" cy="137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405" y="1475062"/>
            <a:ext cx="6643221" cy="201372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138082" y="1480357"/>
            <a:ext cx="4543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ANATOMIC GT REINSERETION GIVES BETTER EXTERNAL ROTATION AND FUNCTIONNAL OUTCOME.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275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891" y="1533525"/>
            <a:ext cx="5724525" cy="196215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20505" y="323557"/>
            <a:ext cx="10944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NEUROLOGICAL COMPLICATIONS</a:t>
            </a:r>
            <a:endParaRPr lang="fr-FR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161430" y="2252990"/>
            <a:ext cx="6316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SAME RESULTS IN LITERATURE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4">
            <a:extLst>
              <a:ext uri="{FF2B5EF4-FFF2-40B4-BE49-F238E27FC236}">
                <a16:creationId xmlns:a16="http://schemas.microsoft.com/office/drawing/2014/main" id="{31F87442-4897-4A5F-9C58-0616683E6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874" y="4215140"/>
            <a:ext cx="5247542" cy="154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90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69" y="1120478"/>
            <a:ext cx="5473505" cy="3151412"/>
          </a:xfrm>
          <a:prstGeom prst="rect">
            <a:avLst/>
          </a:prstGeom>
        </p:spPr>
      </p:pic>
      <p:pic>
        <p:nvPicPr>
          <p:cNvPr id="3" name="Picture 60">
            <a:extLst>
              <a:ext uri="{FF2B5EF4-FFF2-40B4-BE49-F238E27FC236}">
                <a16:creationId xmlns:a16="http://schemas.microsoft.com/office/drawing/2014/main" id="{5622798A-BD15-4384-A20A-4D806FB25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82" y="4271890"/>
            <a:ext cx="5416062" cy="203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23557" y="309489"/>
            <a:ext cx="1005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  <a:endParaRPr lang="fr-FR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682154" y="2523867"/>
            <a:ext cx="36998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 FACTORS :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DIABETES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IMMUNODEPRESSION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 OP HEMATOMA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4">
            <a:extLst>
              <a:ext uri="{FF2B5EF4-FFF2-40B4-BE49-F238E27FC236}">
                <a16:creationId xmlns:a16="http://schemas.microsoft.com/office/drawing/2014/main" id="{31F87442-4897-4A5F-9C58-0616683E6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544" y="4514532"/>
            <a:ext cx="5247542" cy="154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2119" y="488790"/>
            <a:ext cx="6270967" cy="195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6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2550D3-D494-4222-A6D1-C0954200B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778" y="176408"/>
            <a:ext cx="10515600" cy="1325563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SCAPULAR PILLAR NOTCH</a:t>
            </a:r>
            <a:endParaRPr lang="fr-F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D62A17E0-01C0-428A-81F4-0BD2FB6A8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526" y="1462296"/>
            <a:ext cx="5637228" cy="191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B38CBEAB-FB7B-4D35-A1AE-30840FEB3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819" y="4150819"/>
            <a:ext cx="9034560" cy="201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665" y="1336431"/>
            <a:ext cx="6259456" cy="232116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49926" y="3671668"/>
            <a:ext cx="5973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 THAN STAGE 3 HAS NO INFLUENCE IN FUNCTIONNAL OUTCOME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05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SCAPULAR PILLAR NOTCH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 IF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POSITION OF GLENOSPHERE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SUPERIOR ORIENTATION OF GLENOSPHERE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ACTIVITY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73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fr-FR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AVOID IT ?</a:t>
            </a:r>
            <a:endParaRPr lang="fr-FR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80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OBERHANG OF GLENOSPHERE FROM LOWER EDGE OF GLENOID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DOWNWARD TILT OF GLENOID BASE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LATERALIZATION OF THE CENTER OF ROTATION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THE SIZE OF GLENOSPHERE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241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76D352-6C8D-4DFF-999A-D87BE625C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fr-F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6C0DB7-37B3-432F-ABCC-4C5AB56F0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past, RSA was the treatment of choice for eccentric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omarthrosis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functional outcome of a pain-free, mobile shoulder.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Today represents an interesting surgical alternative 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satisfactory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predictable outcomes for the management of complex fractures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proximal humerus, especially in the elderly.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6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202170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30687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824345" y="77267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STARTED BY ANATOMICAL DATA COLLECTION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GENDER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DOMINANT SIDE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OCCUPATION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AFFECTED SIDE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MEDICAL BACKGROUND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CIRCUMSTANCE OF OCCURANCE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49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RADIOLOGY PRE OP </a:t>
            </a:r>
            <a:r>
              <a:rPr lang="fr-FR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COLLECTION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615" y="1400858"/>
            <a:ext cx="3652714" cy="489607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66800" y="2022764"/>
            <a:ext cx="49460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RAY FRONT / SIDE</a:t>
            </a:r>
          </a:p>
          <a:p>
            <a:pPr algn="ctr"/>
            <a:r>
              <a:rPr lang="fr-FR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 SCAN +++</a:t>
            </a:r>
          </a:p>
          <a:p>
            <a:pPr algn="ctr"/>
            <a:r>
              <a:rPr lang="fr-FR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NEER CLASSIFICATION</a:t>
            </a:r>
            <a:endParaRPr lang="fr-FR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94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THERAPEUTIC DATA :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OPERATING TIME 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TYPE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OF ANESTHESIA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74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FUNCTIONNAL OUTCOME </a:t>
            </a:r>
            <a:endParaRPr lang="fr-FR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653" y="1538288"/>
            <a:ext cx="5250873" cy="5002408"/>
          </a:xfrm>
        </p:spPr>
      </p:pic>
      <p:sp>
        <p:nvSpPr>
          <p:cNvPr id="5" name="ZoneTexte 4"/>
          <p:cNvSpPr txBox="1"/>
          <p:nvPr/>
        </p:nvSpPr>
        <p:spPr>
          <a:xfrm>
            <a:off x="387928" y="2424545"/>
            <a:ext cx="60267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 CONSTANT SCORE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fr-FR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SUBJECTIVE SHOULDER VALUE %</a:t>
            </a:r>
            <a:endParaRPr lang="fr-FR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92" y="4387702"/>
            <a:ext cx="5525598" cy="117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84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1299</Words>
  <Application>Microsoft Office PowerPoint</Application>
  <PresentationFormat>Grand écran</PresentationFormat>
  <Paragraphs>435</Paragraphs>
  <Slides>58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58</vt:i4>
      </vt:variant>
    </vt:vector>
  </HeadingPairs>
  <TitlesOfParts>
    <vt:vector size="65" baseType="lpstr">
      <vt:lpstr>Arial</vt:lpstr>
      <vt:lpstr>Calibri</vt:lpstr>
      <vt:lpstr>Calibri Light</vt:lpstr>
      <vt:lpstr>Tahoma</vt:lpstr>
      <vt:lpstr>Times New Roman</vt:lpstr>
      <vt:lpstr>Wingdings</vt:lpstr>
      <vt:lpstr>Thème Office</vt:lpstr>
      <vt:lpstr>Présentation PowerPoint</vt:lpstr>
      <vt:lpstr>INTRODUCTION</vt:lpstr>
      <vt:lpstr>Présentation PowerPoint</vt:lpstr>
      <vt:lpstr> PURPOSE</vt:lpstr>
      <vt:lpstr>METHODS</vt:lpstr>
      <vt:lpstr>Présentation PowerPoint</vt:lpstr>
      <vt:lpstr>RADIOLOGY PRE OP DATA COLLECTION </vt:lpstr>
      <vt:lpstr>Présentation PowerPoint</vt:lpstr>
      <vt:lpstr>FUNCTIONNAL OUTCOME </vt:lpstr>
      <vt:lpstr>RADIOLOGICAL OUTCOME</vt:lpstr>
      <vt:lpstr>RESULTS</vt:lpstr>
      <vt:lpstr>Présentation PowerPoint</vt:lpstr>
      <vt:lpstr>Présentation PowerPoint</vt:lpstr>
      <vt:lpstr>LATERATLITY AND PROTHESIS SIDE</vt:lpstr>
      <vt:lpstr>Présentation PowerPoint</vt:lpstr>
      <vt:lpstr>Distribution of fractures according to Neer's classification </vt:lpstr>
      <vt:lpstr>Présentation PowerPoint</vt:lpstr>
      <vt:lpstr>Présentation PowerPoint</vt:lpstr>
      <vt:lpstr>POST OP RESULTS</vt:lpstr>
      <vt:lpstr>Présentation PowerPoint</vt:lpstr>
      <vt:lpstr>CONSTANT SCORE</vt:lpstr>
      <vt:lpstr>RADIOLOGICAL OUTCOMES</vt:lpstr>
      <vt:lpstr>Présentation PowerPoint</vt:lpstr>
      <vt:lpstr>Présentation PowerPoint</vt:lpstr>
      <vt:lpstr>Présentation PowerPoint</vt:lpstr>
      <vt:lpstr>Présentation PowerPoint</vt:lpstr>
      <vt:lpstr>COMPLICATIONS</vt:lpstr>
      <vt:lpstr>DISCUSSION</vt:lpstr>
      <vt:lpstr>Présentation PowerPoint</vt:lpstr>
      <vt:lpstr>Présentation PowerPoint</vt:lpstr>
      <vt:lpstr>Présentation PowerPoint</vt:lpstr>
      <vt:lpstr>DOMINANT SIDE </vt:lpstr>
      <vt:lpstr>Présentation PowerPoint</vt:lpstr>
      <vt:lpstr> </vt:lpstr>
      <vt:lpstr>Présentation PowerPoint</vt:lpstr>
      <vt:lpstr>THE IMPORTANCE OF ANTEROLATERAL ASCENDING BRANCH +++</vt:lpstr>
      <vt:lpstr> THE IMPORTANCE OF MEDIAL METAPHYSEAL HINGE </vt:lpstr>
      <vt:lpstr>TYPE OF FRACTURE</vt:lpstr>
      <vt:lpstr>Présentation PowerPoint</vt:lpstr>
      <vt:lpstr>Présentation PowerPoint</vt:lpstr>
      <vt:lpstr>TIME TO OPERATION</vt:lpstr>
      <vt:lpstr>Présentation PowerPoint</vt:lpstr>
      <vt:lpstr>Présentation PowerPoint</vt:lpstr>
      <vt:lpstr>Présentation PowerPoint</vt:lpstr>
      <vt:lpstr>REHABILITATION</vt:lpstr>
      <vt:lpstr>Présentation PowerPoint</vt:lpstr>
      <vt:lpstr>ABSOLUT CONSTANT SCORE</vt:lpstr>
      <vt:lpstr>LAST FOLLOW UP RSA INFLUENCE ON PAIN MOBILITY ACTIVITY AND MUSCLE STRENGTH </vt:lpstr>
      <vt:lpstr>Présentation PowerPoint</vt:lpstr>
      <vt:lpstr>Présentation PowerPoint</vt:lpstr>
      <vt:lpstr>Présentation PowerPoint</vt:lpstr>
      <vt:lpstr>Présentation PowerPoint</vt:lpstr>
      <vt:lpstr>SCAPULAR PILLAR NOTCH</vt:lpstr>
      <vt:lpstr>SCAPULAR PILLAR NOTCH</vt:lpstr>
      <vt:lpstr>Présentation PowerPoint</vt:lpstr>
      <vt:lpstr>Présentation PowerPoint</vt:lpstr>
      <vt:lpstr>CONCLUSION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Reverse total shoulder prostheses in comminuted fractures of the upper extremity of the humerus.</dc:title>
  <dc:creator>zaafouri akram</dc:creator>
  <cp:lastModifiedBy>user1</cp:lastModifiedBy>
  <cp:revision>96</cp:revision>
  <dcterms:created xsi:type="dcterms:W3CDTF">2023-11-24T08:43:34Z</dcterms:created>
  <dcterms:modified xsi:type="dcterms:W3CDTF">2023-12-24T11:56:34Z</dcterms:modified>
</cp:coreProperties>
</file>