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 Shafik" initials="AS" lastIdx="3" clrIdx="0">
    <p:extLst>
      <p:ext uri="{19B8F6BF-5375-455C-9EA6-DF929625EA0E}">
        <p15:presenceInfo xmlns:p15="http://schemas.microsoft.com/office/powerpoint/2012/main" userId="84b08d5e1e40ff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8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6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95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9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74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9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53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7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3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9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2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8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6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1B3399B-08C4-4369-9497-9971D76B3ED7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32BE387-526D-4E25-B13A-8022E699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0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3364-A351-E61E-E138-186A8D5B4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875" y="2658533"/>
            <a:ext cx="8825658" cy="2677648"/>
          </a:xfrm>
        </p:spPr>
        <p:txBody>
          <a:bodyPr/>
          <a:lstStyle/>
          <a:p>
            <a:r>
              <a:rPr lang="en-US" dirty="0"/>
              <a:t>Eslam Shafik </a:t>
            </a:r>
            <a:br>
              <a:rPr lang="en-US" dirty="0"/>
            </a:br>
            <a:r>
              <a:rPr lang="en-US" sz="2000" dirty="0"/>
              <a:t>A. lecturer </a:t>
            </a:r>
            <a:r>
              <a:rPr lang="en-US" sz="2000" dirty="0" err="1"/>
              <a:t>orthopaedic</a:t>
            </a:r>
            <a:r>
              <a:rPr lang="en-US" sz="2000" dirty="0"/>
              <a:t> department Zagazig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4AB62-EC1A-FC8C-01BB-66AC5497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039" y="1330960"/>
            <a:ext cx="7223761" cy="25298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lgerian" panose="04020705040A02060702" pitchFamily="82" charset="0"/>
              </a:rPr>
              <a:t>Elbow radial head </a:t>
            </a:r>
            <a:r>
              <a:rPr lang="en-US" sz="3600" dirty="0" err="1">
                <a:latin typeface="Algerian" panose="04020705040A02060702" pitchFamily="82" charset="0"/>
              </a:rPr>
              <a:t>prothetic</a:t>
            </a:r>
            <a:r>
              <a:rPr lang="en-US" sz="3600" dirty="0">
                <a:latin typeface="Algerian" panose="04020705040A02060702" pitchFamily="82" charset="0"/>
              </a:rPr>
              <a:t>  replacement in management of radial head fractures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E5048-7DD4-D253-48E2-86AC789C6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5743" y="2483168"/>
            <a:ext cx="3417570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2-26 at 20.39.29_66b10a36">
            <a:hlinkClick r:id="" action="ppaction://media"/>
            <a:extLst>
              <a:ext uri="{FF2B5EF4-FFF2-40B4-BE49-F238E27FC236}">
                <a16:creationId xmlns:a16="http://schemas.microsoft.com/office/drawing/2014/main" id="{D1A14894-E461-E316-0392-2DEA779E4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" r="102"/>
          <a:stretch/>
        </p:blipFill>
        <p:spPr>
          <a:xfrm>
            <a:off x="464184" y="254000"/>
            <a:ext cx="989901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2-26 at 20.39.30_e18ec0ad">
            <a:hlinkClick r:id="" action="ppaction://media"/>
            <a:extLst>
              <a:ext uri="{FF2B5EF4-FFF2-40B4-BE49-F238E27FC236}">
                <a16:creationId xmlns:a16="http://schemas.microsoft.com/office/drawing/2014/main" id="{110FAC9F-317B-68D3-43B1-F8C512CAE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025" y="711200"/>
            <a:ext cx="6068696" cy="503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FDE7-03E5-0ED9-27D5-1CD11DD5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5" y="933028"/>
            <a:ext cx="3589766" cy="706964"/>
          </a:xfrm>
        </p:spPr>
        <p:txBody>
          <a:bodyPr/>
          <a:lstStyle/>
          <a:p>
            <a:r>
              <a:rPr lang="en-US" dirty="0"/>
              <a:t>Post x-Ray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75698-AF99-8C47-5B1E-63AB76AE5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2178354"/>
            <a:ext cx="3475990" cy="4496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385BA5-23CA-D54E-6202-CF2BB4934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70" y="2169160"/>
            <a:ext cx="3364230" cy="4485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6311E-6FCF-2018-D5AC-FA9189422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30" y="2101426"/>
            <a:ext cx="3384550" cy="45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3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025E-8E99-9F18-6E7F-812CA9B1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X-Ray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B27F6-FD42-DEE4-BA81-5A2D8E69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" y="2260600"/>
            <a:ext cx="3333750" cy="444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8D6DC-F5CA-001E-9AEB-DC2BF6A31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30" y="2314786"/>
            <a:ext cx="3262630" cy="4350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DF542-353C-60B7-7163-698CD4D4F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30" y="2236892"/>
            <a:ext cx="3313430" cy="44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26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88340-0FB0-1990-8B7A-A2D91404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&amp; Post X-Ray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DD5B1-6C88-DCA3-18C3-AF643D04A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25040"/>
            <a:ext cx="685800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64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2-27 at 00.03.11_f44a7f25">
            <a:hlinkClick r:id="" action="ppaction://media"/>
            <a:extLst>
              <a:ext uri="{FF2B5EF4-FFF2-40B4-BE49-F238E27FC236}">
                <a16:creationId xmlns:a16="http://schemas.microsoft.com/office/drawing/2014/main" id="{23CFF883-44AB-48AA-19B8-4B3211460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1840" y="200025"/>
            <a:ext cx="44195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7F77A-B869-070B-7714-51AA41A1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 no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5D74B-1F39-7523-7959-BE838812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929366" cy="3416300"/>
          </a:xfrm>
        </p:spPr>
        <p:txBody>
          <a:bodyPr/>
          <a:lstStyle/>
          <a:p>
            <a:r>
              <a:rPr lang="en-US" dirty="0"/>
              <a:t>Male patient 47 years old RTA</a:t>
            </a:r>
          </a:p>
          <a:p>
            <a:r>
              <a:rPr lang="en-US" dirty="0"/>
              <a:t>Comminuted fracture head radius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/>
              <a:t>X-Ray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020DD-6AFD-D819-58AB-B63C44DAD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/>
          <a:stretch/>
        </p:blipFill>
        <p:spPr>
          <a:xfrm>
            <a:off x="4306570" y="2316480"/>
            <a:ext cx="3768524" cy="445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FA1BB3-C3DB-BE48-BB77-BE44C5E93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96" y="2286000"/>
            <a:ext cx="3964591" cy="44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1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81F3-AB36-FAFE-DF70-16831F22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CT-Scan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0A7AD-EEBA-4096-282B-B9C4E9594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" y="2357120"/>
            <a:ext cx="4358751" cy="4338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A45B0-9B47-7CD9-3FEF-4F51FD89D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45" y="2306914"/>
            <a:ext cx="4451396" cy="43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3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C16AB-C40F-2625-63F9-A2247F7A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5" y="345440"/>
            <a:ext cx="2920976" cy="614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07AEB-6784-4367-116C-1EE9A5C56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24" y="304800"/>
            <a:ext cx="3574276" cy="6156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9E9D47-92C5-A615-C18F-24F8E65A4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63" y="335280"/>
            <a:ext cx="3866337" cy="61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F12F-6B58-DCE6-39C6-8A470D0F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Operation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3F63D-D9E1-5F0C-1C8C-2F7EA256A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" y="2255520"/>
            <a:ext cx="3722797" cy="4480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A91639-75A0-808D-A60D-2642248BE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83" y="2255520"/>
            <a:ext cx="3844717" cy="4490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B70E03-AEE2-DD6E-5121-27765E84C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23" y="2245360"/>
            <a:ext cx="3702477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99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CF33C-9FF3-4456-E33C-1BB50E03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radial </a:t>
            </a:r>
            <a:r>
              <a:rPr lang="en-US"/>
              <a:t>head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CCF6-DF30-0F2C-541D-C53E2FE9C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986075" cy="3416300"/>
          </a:xfrm>
        </p:spPr>
        <p:txBody>
          <a:bodyPr>
            <a:normAutofit fontScale="55000" lnSpcReduction="20000"/>
          </a:bodyPr>
          <a:lstStyle/>
          <a:p>
            <a:endParaRPr lang="en-US" sz="3800" dirty="0"/>
          </a:p>
          <a:p>
            <a:r>
              <a:rPr lang="en-US" sz="3800" dirty="0"/>
              <a:t>Type I</a:t>
            </a:r>
          </a:p>
          <a:p>
            <a:r>
              <a:rPr lang="en-US" sz="2200" dirty="0"/>
              <a:t>Nondisplaced or minimally displaced (&lt;2mm), no mechanical block to rotation</a:t>
            </a:r>
          </a:p>
          <a:p>
            <a:r>
              <a:rPr lang="en-US" sz="3600" dirty="0"/>
              <a:t>Type II</a:t>
            </a:r>
          </a:p>
          <a:p>
            <a:r>
              <a:rPr lang="en-US" sz="2200" dirty="0"/>
              <a:t>Displaced &gt;2mm or angulated, possible mechanical block to forearm rotation</a:t>
            </a:r>
          </a:p>
          <a:p>
            <a:r>
              <a:rPr lang="en-US" sz="3400" dirty="0"/>
              <a:t>Type III</a:t>
            </a:r>
          </a:p>
          <a:p>
            <a:r>
              <a:rPr lang="en-US" sz="2200" dirty="0"/>
              <a:t>Comminuted and displaced, mechanical block to motion</a:t>
            </a:r>
          </a:p>
          <a:p>
            <a:r>
              <a:rPr lang="en-US" sz="3800" dirty="0"/>
              <a:t>Type IV</a:t>
            </a:r>
          </a:p>
          <a:p>
            <a:r>
              <a:rPr lang="en-US" sz="2200" dirty="0"/>
              <a:t>Radial head fracture with associated elbow dislocation</a:t>
            </a:r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C44455F-D64E-84C0-0850-35852120A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E2BA3CF-189F-CBE7-876A-8FF9FFFB5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232323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32323"/>
                </a:solidFill>
                <a:effectLst/>
                <a:latin typeface="Roboto" panose="02000000000000000000" pitchFamily="2" charset="0"/>
              </a:rPr>
            </a:b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232323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005E9-9FEA-4B80-7FDF-B6625D2A3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64" y="3526971"/>
            <a:ext cx="47625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73099-D1E9-BFDC-6998-8BEBCC27A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3" y="558800"/>
            <a:ext cx="5149433" cy="546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EA0A1-2C0C-BD79-8079-445CA0F33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/>
          <a:stretch/>
        </p:blipFill>
        <p:spPr>
          <a:xfrm>
            <a:off x="5604083" y="518160"/>
            <a:ext cx="5149433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49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4167-64D7-2FAB-C559-971C1335A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X-Ray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EEBC1-12E6-F12B-C79B-A099E6B1B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/>
          <a:stretch/>
        </p:blipFill>
        <p:spPr>
          <a:xfrm>
            <a:off x="3293903" y="2225040"/>
            <a:ext cx="5014913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59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2-27 at 22.02.23_a0b10eb7">
            <a:hlinkClick r:id="" action="ppaction://media"/>
            <a:extLst>
              <a:ext uri="{FF2B5EF4-FFF2-40B4-BE49-F238E27FC236}">
                <a16:creationId xmlns:a16="http://schemas.microsoft.com/office/drawing/2014/main" id="{4D644037-E9DA-B16B-5182-74CCDE2C8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6486" y="261711"/>
            <a:ext cx="50074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EBA5-42B1-49D1-B0AF-24F2102A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183" y="2329543"/>
            <a:ext cx="8825658" cy="1152438"/>
          </a:xfrm>
        </p:spPr>
        <p:txBody>
          <a:bodyPr/>
          <a:lstStyle/>
          <a:p>
            <a:pPr algn="ctr"/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15327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E166-99A8-F987-939E-27551CEF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b="0" i="0" dirty="0">
                <a:effectLst/>
                <a:latin typeface="Roboto" panose="02000000000000000000" pitchFamily="2" charset="0"/>
              </a:rPr>
              <a:t>Indications </a:t>
            </a:r>
            <a:r>
              <a:rPr lang="en-US" sz="1100" b="0" i="0" dirty="0">
                <a:effectLst/>
                <a:latin typeface="Roboto" panose="02000000000000000000" pitchFamily="2" charset="0"/>
              </a:rPr>
              <a:t>OF</a:t>
            </a:r>
            <a:r>
              <a:rPr lang="ar-EG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1" i="0" dirty="0">
                <a:solidFill>
                  <a:srgbClr val="5372A6"/>
                </a:solidFill>
                <a:effectLst/>
                <a:latin typeface="Roboto" panose="02000000000000000000" pitchFamily="2" charset="0"/>
              </a:rPr>
              <a:t>radial head arthroplasty</a:t>
            </a:r>
            <a:b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</a:br>
            <a:b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</a:br>
            <a:r>
              <a:rPr lang="ar-EG" b="0" i="0" dirty="0">
                <a:effectLst/>
                <a:latin typeface="Roboto" panose="02000000000000000000" pitchFamily="2" charset="0"/>
              </a:rPr>
              <a:t>    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9FF1D-7CFC-D65E-BCF7-49EBE2C36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79913"/>
            <a:ext cx="4376057" cy="3418115"/>
          </a:xfrm>
        </p:spPr>
        <p:txBody>
          <a:bodyPr>
            <a:normAutofit fontScale="40000" lnSpcReduction="20000"/>
          </a:bodyPr>
          <a:lstStyle/>
          <a:p>
            <a:r>
              <a:rPr lang="en-US" sz="5100" b="0" i="0" dirty="0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comminuted fractures (Mason Type III) Esp with dislocation </a:t>
            </a:r>
          </a:p>
          <a:p>
            <a:r>
              <a:rPr lang="en-US" sz="22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5100" b="0" i="0" dirty="0">
                <a:solidFill>
                  <a:srgbClr val="232323"/>
                </a:solidFill>
                <a:effectLst/>
                <a:latin typeface="Algerian" panose="04020705040A02060702" pitchFamily="82" charset="0"/>
              </a:rPr>
              <a:t>nonunion/malunion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6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Essex-</a:t>
            </a:r>
            <a:r>
              <a:rPr lang="en-US" sz="60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Lopresti</a:t>
            </a:r>
            <a:r>
              <a:rPr lang="en-US" sz="6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lesions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5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radial head excision will exacerbate elbow/wrist instability and may result in proximal radial migration and ulnocarpal impingement</a:t>
            </a:r>
          </a:p>
          <a:p>
            <a:pPr marL="0" indent="0">
              <a:buNone/>
            </a:pPr>
            <a:br>
              <a:rPr lang="en-US" sz="24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</a:br>
            <a:endParaRPr lang="en-US" sz="2200" b="0" i="0" dirty="0">
              <a:solidFill>
                <a:srgbClr val="232323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b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</a:br>
            <a:endParaRPr lang="en-US" b="0" i="0" dirty="0">
              <a:solidFill>
                <a:srgbClr val="232323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1F646-A0EA-111E-EFD9-E5918FA8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77" y="2426833"/>
            <a:ext cx="3478666" cy="1952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0F72A-D25D-0DAC-018C-C4CA56D03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3357" y="3800474"/>
            <a:ext cx="2333625" cy="3514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426FB-E99A-F321-D054-2AF2C7AC2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4171" y="2656115"/>
            <a:ext cx="4474029" cy="39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1833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F9107-AD10-4809-018E-90A677CB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prothesis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2D25-F25B-036B-D27B-67ACF35A9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83" y="2244272"/>
            <a:ext cx="6367075" cy="3416300"/>
          </a:xfrm>
        </p:spPr>
        <p:txBody>
          <a:bodyPr>
            <a:normAutofit fontScale="25000" lnSpcReduction="20000"/>
          </a:bodyPr>
          <a:lstStyle/>
          <a:p>
            <a:pPr marL="0" indent="0" algn="l" fontAlgn="base">
              <a:buNone/>
            </a:pPr>
            <a:r>
              <a:rPr lang="en-US" sz="9600" dirty="0">
                <a:solidFill>
                  <a:srgbClr val="232323"/>
                </a:solidFill>
                <a:latin typeface="Roboto" panose="02000000000000000000" pitchFamily="2" charset="0"/>
              </a:rPr>
              <a:t>    </a:t>
            </a:r>
            <a:r>
              <a:rPr lang="en-US" sz="9600" b="0" i="0" dirty="0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loose stemmed prosthesis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acts as a stiff spacer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thought to "settle in" to anatomic position throughout arc of motion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600" b="0" i="0" dirty="0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press-fit prosthesis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depend on osteointegration and tight canal fit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may be more prone to incorrect intramedullary positioning given tight fit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600" b="0" i="0" dirty="0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bipolar prosthesis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has an articulation in the head-neck junction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thought to allow better articulation of radial head to capitellum throughout arc of motion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may facilitate elbow instability when the radial head angles in reference to the radial stem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600" b="0" i="0" dirty="0" err="1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pyrocarbon</a:t>
            </a:r>
            <a:r>
              <a:rPr lang="en-US" sz="9600" b="0" i="0" dirty="0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 prostheses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5600" b="0" i="0" dirty="0" err="1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pyrocarbon</a:t>
            </a:r>
            <a:r>
              <a:rPr lang="en-US" sz="5600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 implant thought to better approximate modulus of cartilage and decrease risk of capitellar wear from metallic radial head implant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993CC-8552-22FC-3E61-CA2DBA767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58" y="2503715"/>
            <a:ext cx="4114800" cy="1393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7E4A39-7F92-1A6B-1489-DB0B49172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6" y="4114800"/>
            <a:ext cx="2960914" cy="1778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16689-2B00-7FBE-C0E3-9FD8DAE34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54" y="4288971"/>
            <a:ext cx="1962831" cy="1977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BD4D1B-8993-901C-E9DE-7DC6AC200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48" y="5693230"/>
            <a:ext cx="157372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8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243B1-3265-79EC-F670-99F2B27B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97" y="2364015"/>
            <a:ext cx="8825659" cy="498929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Radio capitular prothesis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85BC5-70E0-A49F-7F1F-844A37653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474" y="-582359"/>
            <a:ext cx="3657653" cy="1065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5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85BD-327A-E1DA-5EAC-69A510781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Technichal</a:t>
            </a:r>
            <a:r>
              <a:rPr lang="en-US" dirty="0"/>
              <a:t> </a:t>
            </a:r>
            <a:r>
              <a:rPr lang="en-US" dirty="0" err="1"/>
              <a:t>consederations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D1264-D461-C47A-3E03-59BD87FC7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6377960" cy="3242129"/>
          </a:xfrm>
        </p:spPr>
        <p:txBody>
          <a:bodyPr>
            <a:normAutofit fontScale="85000" lnSpcReduction="20000"/>
          </a:bodyPr>
          <a:lstStyle/>
          <a:p>
            <a:pPr algn="l" fontAlgn="base"/>
            <a:r>
              <a:rPr lang="en-US" sz="5200" b="0" i="0" dirty="0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Kocher approach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interval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between </a:t>
            </a:r>
            <a:r>
              <a:rPr lang="en-US" b="0" i="0" dirty="0">
                <a:solidFill>
                  <a:srgbClr val="5372A6"/>
                </a:solidFill>
                <a:effectLst/>
                <a:latin typeface="Roboto" panose="02000000000000000000" pitchFamily="2" charset="0"/>
              </a:rPr>
              <a:t>ECU</a:t>
            </a: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 (PIN) and </a:t>
            </a:r>
            <a:r>
              <a:rPr lang="en-US" b="0" i="0" dirty="0">
                <a:solidFill>
                  <a:srgbClr val="5372A6"/>
                </a:solidFill>
                <a:effectLst/>
                <a:latin typeface="Roboto" panose="02000000000000000000" pitchFamily="2" charset="0"/>
              </a:rPr>
              <a:t>anconeus</a:t>
            </a: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 (radial n.)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lgerian" panose="04020705040A02060702" pitchFamily="82" charset="0"/>
              </a:rPr>
              <a:t>key steps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incise posterior fibers of the supinator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incise capsule in mid-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radiocapitellar</a:t>
            </a: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 plane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anterior to crista 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supinatoris</a:t>
            </a: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 to avoid damaging LUCL</a:t>
            </a:r>
          </a:p>
          <a:p>
            <a:pPr algn="l" fontAlgn="base"/>
            <a:r>
              <a:rPr lang="en-US" b="0" i="0" dirty="0">
                <a:solidFill>
                  <a:srgbClr val="5372A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 the forearm should be pronated to protect PIN (pronation maintain the PIN posterior away from surgical field ) 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37030-7BBA-C54A-D5FD-1003BF06A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44" y="2492827"/>
            <a:ext cx="3895744" cy="325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61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BADB-7A44-986A-E20A-6C37E13B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Technichal</a:t>
            </a:r>
            <a:r>
              <a:rPr lang="en-US" dirty="0"/>
              <a:t>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17454-E6FF-A46C-988F-8BE8BBD86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latin typeface="Algerian" panose="04020705040A02060702" pitchFamily="82" charset="0"/>
              </a:rPr>
              <a:t>Exise</a:t>
            </a:r>
            <a:r>
              <a:rPr lang="en-US" sz="2400" dirty="0">
                <a:latin typeface="Algerian" panose="04020705040A02060702" pitchFamily="82" charset="0"/>
              </a:rPr>
              <a:t> the broken head radius fragments with preservation of the neck </a:t>
            </a:r>
          </a:p>
          <a:p>
            <a:r>
              <a:rPr lang="en-US" sz="2400" dirty="0">
                <a:solidFill>
                  <a:srgbClr val="FF0000"/>
                </a:solidFill>
                <a:latin typeface="Algerian" panose="04020705040A02060702" pitchFamily="82" charset="0"/>
              </a:rPr>
              <a:t>Insert the trials with avoiding joint overstuffing </a:t>
            </a:r>
          </a:p>
          <a:p>
            <a:r>
              <a:rPr lang="en-US" dirty="0"/>
              <a:t>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excessive length leads to abnormal loads with early progressive capitular erosions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Incorrect diameter radial head prosthesis has cam effect which produces abnormal loads through the lateral aspect of the trochlea and the lesser sigmoid notch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48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DE6FF-9BA9-44DA-D0F9-39DC14D8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 No(1)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646D8-FD1D-7FA7-06AD-55665C10E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2360" cy="3416300"/>
          </a:xfrm>
        </p:spPr>
        <p:txBody>
          <a:bodyPr/>
          <a:lstStyle/>
          <a:p>
            <a:r>
              <a:rPr lang="en-US" dirty="0"/>
              <a:t>Male patient 35 years old RTA</a:t>
            </a:r>
          </a:p>
          <a:p>
            <a:r>
              <a:rPr lang="en-US" dirty="0"/>
              <a:t>Comminuted fracture head radius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/>
              <a:t>X-Ray</a:t>
            </a:r>
          </a:p>
        </p:txBody>
      </p:sp>
      <p:pic>
        <p:nvPicPr>
          <p:cNvPr id="7" name="Picture 6" descr="X-ray of a human knee&#10;&#10;Description automatically generated">
            <a:extLst>
              <a:ext uri="{FF2B5EF4-FFF2-40B4-BE49-F238E27FC236}">
                <a16:creationId xmlns:a16="http://schemas.microsoft.com/office/drawing/2014/main" id="{38080F8D-48EE-F3C6-0B86-9AA6A7DE3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46" y="2587398"/>
            <a:ext cx="55054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1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4083-A4BD-2617-1E7E-47265C0F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55" y="2467188"/>
            <a:ext cx="2939526" cy="166793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CT Scan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CF6A33-255E-9A1D-508D-605BE6C61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0" y="2397760"/>
            <a:ext cx="3354070" cy="4023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20C324-EEC7-A63D-A2F5-EC79AFEB7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0" y="2397760"/>
            <a:ext cx="3394710" cy="4023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7D3A6E-778A-7B99-35FB-C05351D85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47" y="2387600"/>
            <a:ext cx="290417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89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4404</TotalTime>
  <Words>393</Words>
  <Application>Microsoft Office PowerPoint</Application>
  <PresentationFormat>Widescreen</PresentationFormat>
  <Paragraphs>67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Algerian</vt:lpstr>
      <vt:lpstr>Arial</vt:lpstr>
      <vt:lpstr>Century Gothic</vt:lpstr>
      <vt:lpstr>Roboto</vt:lpstr>
      <vt:lpstr>Wingdings 3</vt:lpstr>
      <vt:lpstr>Ion Boardroom</vt:lpstr>
      <vt:lpstr>Eslam Shafik  A. lecturer orthopaedic department Zagazig university</vt:lpstr>
      <vt:lpstr>Classification of radial head fractures</vt:lpstr>
      <vt:lpstr>Indications OF radial head arthroplasty        </vt:lpstr>
      <vt:lpstr>Types of prothesis </vt:lpstr>
      <vt:lpstr>PowerPoint Presentation</vt:lpstr>
      <vt:lpstr>Technichal consederations </vt:lpstr>
      <vt:lpstr>Technichal considerations </vt:lpstr>
      <vt:lpstr>Case presentation No(1)</vt:lpstr>
      <vt:lpstr>CT Scan</vt:lpstr>
      <vt:lpstr>PowerPoint Presentation</vt:lpstr>
      <vt:lpstr>PowerPoint Presentation</vt:lpstr>
      <vt:lpstr>Post x-Ray</vt:lpstr>
      <vt:lpstr>Post X-Ray</vt:lpstr>
      <vt:lpstr>Pre &amp; Post X-Ray</vt:lpstr>
      <vt:lpstr>PowerPoint Presentation</vt:lpstr>
      <vt:lpstr>Case presentation no (2)</vt:lpstr>
      <vt:lpstr>CT-Scan</vt:lpstr>
      <vt:lpstr>PowerPoint Presentation</vt:lpstr>
      <vt:lpstr>During Operation </vt:lpstr>
      <vt:lpstr>PowerPoint Presentation</vt:lpstr>
      <vt:lpstr>Post X-Ray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Eslam Shafik  A. lecturer orthopaedic department Zagazig university</dc:title>
  <dc:creator>Anas Shafik</dc:creator>
  <cp:lastModifiedBy>Anas Shafik</cp:lastModifiedBy>
  <cp:revision>27</cp:revision>
  <dcterms:created xsi:type="dcterms:W3CDTF">2023-12-21T20:23:37Z</dcterms:created>
  <dcterms:modified xsi:type="dcterms:W3CDTF">2023-12-27T20:15:48Z</dcterms:modified>
</cp:coreProperties>
</file>