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332" r:id="rId2"/>
    <p:sldId id="257" r:id="rId3"/>
    <p:sldId id="335" r:id="rId4"/>
    <p:sldId id="259" r:id="rId5"/>
    <p:sldId id="336" r:id="rId6"/>
    <p:sldId id="260" r:id="rId7"/>
    <p:sldId id="261" r:id="rId8"/>
    <p:sldId id="337" r:id="rId9"/>
    <p:sldId id="339" r:id="rId10"/>
    <p:sldId id="338" r:id="rId11"/>
    <p:sldId id="263" r:id="rId12"/>
    <p:sldId id="264" r:id="rId13"/>
    <p:sldId id="265" r:id="rId14"/>
    <p:sldId id="266" r:id="rId15"/>
    <p:sldId id="340"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325" r:id="rId30"/>
    <p:sldId id="327" r:id="rId31"/>
    <p:sldId id="281" r:id="rId32"/>
    <p:sldId id="282" r:id="rId33"/>
    <p:sldId id="283" r:id="rId34"/>
    <p:sldId id="284" r:id="rId35"/>
    <p:sldId id="342" r:id="rId36"/>
    <p:sldId id="326" r:id="rId37"/>
    <p:sldId id="287" r:id="rId38"/>
    <p:sldId id="285" r:id="rId39"/>
    <p:sldId id="286"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28" r:id="rId61"/>
    <p:sldId id="308" r:id="rId62"/>
    <p:sldId id="329" r:id="rId63"/>
    <p:sldId id="309" r:id="rId64"/>
    <p:sldId id="310" r:id="rId65"/>
    <p:sldId id="343" r:id="rId66"/>
    <p:sldId id="311" r:id="rId67"/>
    <p:sldId id="344" r:id="rId68"/>
    <p:sldId id="345" r:id="rId69"/>
    <p:sldId id="346" r:id="rId70"/>
    <p:sldId id="330" r:id="rId71"/>
    <p:sldId id="312" r:id="rId72"/>
    <p:sldId id="313" r:id="rId73"/>
    <p:sldId id="347" r:id="rId74"/>
    <p:sldId id="348" r:id="rId75"/>
    <p:sldId id="349" r:id="rId76"/>
    <p:sldId id="314" r:id="rId77"/>
    <p:sldId id="315" r:id="rId78"/>
    <p:sldId id="350" r:id="rId79"/>
    <p:sldId id="351" r:id="rId80"/>
    <p:sldId id="316" r:id="rId81"/>
    <p:sldId id="352" r:id="rId82"/>
    <p:sldId id="319" r:id="rId83"/>
    <p:sldId id="320" r:id="rId84"/>
    <p:sldId id="331" r:id="rId85"/>
    <p:sldId id="321" r:id="rId86"/>
    <p:sldId id="322" r:id="rId87"/>
    <p:sldId id="323" r:id="rId88"/>
    <p:sldId id="324" r:id="rId89"/>
    <p:sldId id="353" r:id="rId9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1801" autoAdjust="0"/>
  </p:normalViewPr>
  <p:slideViewPr>
    <p:cSldViewPr snapToGrid="0">
      <p:cViewPr varScale="1">
        <p:scale>
          <a:sx n="60" d="100"/>
          <a:sy n="60" d="100"/>
        </p:scale>
        <p:origin x="972" y="60"/>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YBERIO\Desktop\tableau%20malad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YBERIO\Desktop\tableau%20malad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YBERIO\Desktop\tableau%20malad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0084285003537E-2"/>
          <c:y val="3.0803373818344984E-2"/>
          <c:w val="0.92899915714996462"/>
          <c:h val="0.824194716129932"/>
        </c:manualLayout>
      </c:layout>
      <c:barChart>
        <c:barDir val="col"/>
        <c:grouping val="clustered"/>
        <c:varyColors val="0"/>
        <c:ser>
          <c:idx val="0"/>
          <c:order val="0"/>
          <c:tx>
            <c:strRef>
              <c:f>Feuil1!$B$1</c:f>
              <c:strCache>
                <c:ptCount val="1"/>
                <c:pt idx="0">
                  <c:v>groupe A</c:v>
                </c:pt>
              </c:strCache>
            </c:strRef>
          </c:tx>
          <c:spPr>
            <a:solidFill>
              <a:schemeClr val="accent1"/>
            </a:solidFill>
            <a:ln>
              <a:noFill/>
            </a:ln>
            <a:effectLst/>
          </c:spPr>
          <c:invertIfNegative val="0"/>
          <c:cat>
            <c:strRef>
              <c:f>Feuil1!$A$2:$A$7</c:f>
              <c:strCache>
                <c:ptCount val="6"/>
                <c:pt idx="0">
                  <c:v>20-29ans</c:v>
                </c:pt>
                <c:pt idx="1">
                  <c:v>30-39ans</c:v>
                </c:pt>
                <c:pt idx="2">
                  <c:v>40-49ans</c:v>
                </c:pt>
                <c:pt idx="3">
                  <c:v>50-59ans</c:v>
                </c:pt>
                <c:pt idx="4">
                  <c:v>60-69ans</c:v>
                </c:pt>
                <c:pt idx="5">
                  <c:v>70-80ans</c:v>
                </c:pt>
              </c:strCache>
            </c:strRef>
          </c:cat>
          <c:val>
            <c:numRef>
              <c:f>Feuil1!$B$2:$B$7</c:f>
              <c:numCache>
                <c:formatCode>General</c:formatCode>
                <c:ptCount val="6"/>
                <c:pt idx="0">
                  <c:v>0</c:v>
                </c:pt>
                <c:pt idx="1">
                  <c:v>0</c:v>
                </c:pt>
                <c:pt idx="2">
                  <c:v>4</c:v>
                </c:pt>
                <c:pt idx="3">
                  <c:v>16</c:v>
                </c:pt>
                <c:pt idx="4">
                  <c:v>11</c:v>
                </c:pt>
                <c:pt idx="5">
                  <c:v>2</c:v>
                </c:pt>
              </c:numCache>
            </c:numRef>
          </c:val>
          <c:extLst>
            <c:ext xmlns:c16="http://schemas.microsoft.com/office/drawing/2014/chart" uri="{C3380CC4-5D6E-409C-BE32-E72D297353CC}">
              <c16:uniqueId val="{00000000-1B25-4706-9EF0-7EBD380D2A07}"/>
            </c:ext>
          </c:extLst>
        </c:ser>
        <c:ser>
          <c:idx val="1"/>
          <c:order val="1"/>
          <c:tx>
            <c:strRef>
              <c:f>Feuil1!$C$1</c:f>
              <c:strCache>
                <c:ptCount val="1"/>
                <c:pt idx="0">
                  <c:v>groupe B</c:v>
                </c:pt>
              </c:strCache>
            </c:strRef>
          </c:tx>
          <c:spPr>
            <a:solidFill>
              <a:schemeClr val="accent2"/>
            </a:solidFill>
            <a:ln>
              <a:noFill/>
            </a:ln>
            <a:effectLst/>
          </c:spPr>
          <c:invertIfNegative val="0"/>
          <c:cat>
            <c:strRef>
              <c:f>Feuil1!$A$2:$A$7</c:f>
              <c:strCache>
                <c:ptCount val="6"/>
                <c:pt idx="0">
                  <c:v>20-29ans</c:v>
                </c:pt>
                <c:pt idx="1">
                  <c:v>30-39ans</c:v>
                </c:pt>
                <c:pt idx="2">
                  <c:v>40-49ans</c:v>
                </c:pt>
                <c:pt idx="3">
                  <c:v>50-59ans</c:v>
                </c:pt>
                <c:pt idx="4">
                  <c:v>60-69ans</c:v>
                </c:pt>
                <c:pt idx="5">
                  <c:v>70-80ans</c:v>
                </c:pt>
              </c:strCache>
            </c:strRef>
          </c:cat>
          <c:val>
            <c:numRef>
              <c:f>Feuil1!$C$2:$C$7</c:f>
              <c:numCache>
                <c:formatCode>General</c:formatCode>
                <c:ptCount val="6"/>
                <c:pt idx="0">
                  <c:v>18</c:v>
                </c:pt>
                <c:pt idx="1">
                  <c:v>15</c:v>
                </c:pt>
                <c:pt idx="2">
                  <c:v>0</c:v>
                </c:pt>
                <c:pt idx="3">
                  <c:v>0</c:v>
                </c:pt>
                <c:pt idx="4">
                  <c:v>0</c:v>
                </c:pt>
                <c:pt idx="5">
                  <c:v>0</c:v>
                </c:pt>
              </c:numCache>
            </c:numRef>
          </c:val>
          <c:extLst>
            <c:ext xmlns:c16="http://schemas.microsoft.com/office/drawing/2014/chart" uri="{C3380CC4-5D6E-409C-BE32-E72D297353CC}">
              <c16:uniqueId val="{00000001-1B25-4706-9EF0-7EBD380D2A07}"/>
            </c:ext>
          </c:extLst>
        </c:ser>
        <c:dLbls>
          <c:showLegendKey val="0"/>
          <c:showVal val="0"/>
          <c:showCatName val="0"/>
          <c:showSerName val="0"/>
          <c:showPercent val="0"/>
          <c:showBubbleSize val="0"/>
        </c:dLbls>
        <c:gapWidth val="219"/>
        <c:overlap val="-27"/>
        <c:axId val="1952372016"/>
        <c:axId val="1952382352"/>
      </c:barChart>
      <c:catAx>
        <c:axId val="195237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52382352"/>
        <c:crosses val="autoZero"/>
        <c:auto val="1"/>
        <c:lblAlgn val="ctr"/>
        <c:lblOffset val="100"/>
        <c:noMultiLvlLbl val="0"/>
      </c:catAx>
      <c:valAx>
        <c:axId val="195238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523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latin typeface="Times New Roman" panose="02020603050405020304" pitchFamily="18" charset="0"/>
                <a:cs typeface="Times New Roman" panose="02020603050405020304" pitchFamily="18" charset="0"/>
              </a:rPr>
              <a:t>GROUP </a:t>
            </a:r>
            <a:r>
              <a:rPr lang="en-US" sz="2800" dirty="0">
                <a:latin typeface="Times New Roman" panose="02020603050405020304" pitchFamily="18" charset="0"/>
                <a:cs typeface="Times New Roman" panose="02020603050405020304" pitchFamily="18" charset="0"/>
              </a:rPr>
              <a:t>A</a:t>
            </a:r>
            <a:endParaRPr lang="fr-FR" sz="2800" dirty="0">
              <a:latin typeface="Times New Roman" panose="02020603050405020304" pitchFamily="18" charset="0"/>
              <a:cs typeface="Times New Roman" panose="02020603050405020304" pitchFamily="18" charset="0"/>
            </a:endParaRPr>
          </a:p>
        </c:rich>
      </c:tx>
      <c:layout>
        <c:manualLayout>
          <c:xMode val="edge"/>
          <c:yMode val="edge"/>
          <c:x val="8.2804232804232811E-2"/>
          <c:y val="2.17272104180945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répartition des patients selon leur statut professionnel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C2-4626-8DEA-E6FD4397A00E}"/>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C2-4626-8DEA-E6FD4397A00E}"/>
              </c:ext>
            </c:extLst>
          </c:dPt>
          <c:dPt>
            <c:idx val="2"/>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5-0BC2-4626-8DEA-E6FD4397A00E}"/>
              </c:ext>
            </c:extLst>
          </c:dPt>
          <c:dLbls>
            <c:dLbl>
              <c:idx val="0"/>
              <c:tx>
                <c:rich>
                  <a:bodyPr/>
                  <a:lstStyle/>
                  <a:p>
                    <a:r>
                      <a:rPr lang="en-US" baseline="0" dirty="0" smtClean="0"/>
                      <a:t>FIELD AGENT</a:t>
                    </a:r>
                    <a:r>
                      <a:rPr lang="en-US" baseline="0" dirty="0"/>
                      <a:t>
</a:t>
                    </a:r>
                    <a:fld id="{436090A4-27B9-46D5-BC67-31549B1E0F98}" type="PERCENTAGE">
                      <a:rPr lang="en-US" baseline="0"/>
                      <a:pPr/>
                      <a:t>[POURCENTAGE]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layout>
                    <c:manualLayout>
                      <c:w val="0.20534967851240818"/>
                      <c:h val="0.18346348755754399"/>
                    </c:manualLayout>
                  </c15:layout>
                  <c15:dlblFieldTable/>
                  <c15:showDataLabelsRange val="0"/>
                </c:ext>
                <c:ext xmlns:c16="http://schemas.microsoft.com/office/drawing/2014/chart" uri="{C3380CC4-5D6E-409C-BE32-E72D297353CC}">
                  <c16:uniqueId val="{00000001-0BC2-4626-8DEA-E6FD4397A00E}"/>
                </c:ext>
              </c:extLst>
            </c:dLbl>
            <c:dLbl>
              <c:idx val="1"/>
              <c:tx>
                <c:rich>
                  <a:bodyPr/>
                  <a:lstStyle/>
                  <a:p>
                    <a:r>
                      <a:rPr lang="en-US" dirty="0" smtClean="0"/>
                      <a:t>ADMINISTRATIVE</a:t>
                    </a:r>
                  </a:p>
                  <a:p>
                    <a:r>
                      <a:rPr lang="en-US" baseline="0" dirty="0" smtClean="0"/>
                      <a:t>AGENT</a:t>
                    </a:r>
                    <a:r>
                      <a:rPr lang="en-US" baseline="0" dirty="0"/>
                      <a:t>
</a:t>
                    </a:r>
                    <a:fld id="{C6CAF1E6-038E-4841-BF95-4BC34F52505E}" type="PERCENTAGE">
                      <a:rPr lang="en-US" baseline="0"/>
                      <a:pPr/>
                      <a:t>[POURCENTAGE]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layout>
                    <c:manualLayout>
                      <c:w val="0.22716656945659569"/>
                      <c:h val="0.1826159110166061"/>
                    </c:manualLayout>
                  </c15:layout>
                  <c15:dlblFieldTable/>
                  <c15:showDataLabelsRange val="0"/>
                </c:ext>
                <c:ext xmlns:c16="http://schemas.microsoft.com/office/drawing/2014/chart" uri="{C3380CC4-5D6E-409C-BE32-E72D297353CC}">
                  <c16:uniqueId val="{00000003-0BC2-4626-8DEA-E6FD4397A00E}"/>
                </c:ext>
              </c:extLst>
            </c:dLbl>
            <c:dLbl>
              <c:idx val="2"/>
              <c:tx>
                <c:rich>
                  <a:bodyPr/>
                  <a:lstStyle/>
                  <a:p>
                    <a:r>
                      <a:rPr lang="en-US" baseline="0" dirty="0" smtClean="0"/>
                      <a:t>NO PROFESSION</a:t>
                    </a:r>
                    <a:r>
                      <a:rPr lang="en-US" baseline="0" dirty="0"/>
                      <a:t>
</a:t>
                    </a:r>
                    <a:fld id="{3516957F-2ACE-4B4C-B2FC-DF92956CA0BE}" type="PERCENTAGE">
                      <a:rPr lang="en-US" baseline="0"/>
                      <a:pPr/>
                      <a:t>[POURCENTAGE]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layout>
                    <c:manualLayout>
                      <c:w val="0.23362600508269796"/>
                      <c:h val="0.16975546836631714"/>
                    </c:manualLayout>
                  </c15:layout>
                  <c15:dlblFieldTable/>
                  <c15:showDataLabelsRange val="0"/>
                </c:ext>
                <c:ext xmlns:c16="http://schemas.microsoft.com/office/drawing/2014/chart" uri="{C3380CC4-5D6E-409C-BE32-E72D297353CC}">
                  <c16:uniqueId val="{00000005-0BC2-4626-8DEA-E6FD4397A00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Feuil1!$A$2:$A$4</c:f>
              <c:strCache>
                <c:ptCount val="3"/>
                <c:pt idx="0">
                  <c:v>Agent de terrain</c:v>
                </c:pt>
                <c:pt idx="1">
                  <c:v>agent administratif</c:v>
                </c:pt>
                <c:pt idx="2">
                  <c:v>sans profession</c:v>
                </c:pt>
              </c:strCache>
            </c:strRef>
          </c:cat>
          <c:val>
            <c:numRef>
              <c:f>Feuil1!$B$2:$B$4</c:f>
              <c:numCache>
                <c:formatCode>0%</c:formatCode>
                <c:ptCount val="3"/>
                <c:pt idx="0">
                  <c:v>0.2</c:v>
                </c:pt>
                <c:pt idx="1">
                  <c:v>0.4</c:v>
                </c:pt>
                <c:pt idx="2">
                  <c:v>0.4</c:v>
                </c:pt>
              </c:numCache>
            </c:numRef>
          </c:val>
          <c:extLst>
            <c:ext xmlns:c16="http://schemas.microsoft.com/office/drawing/2014/chart" uri="{C3380CC4-5D6E-409C-BE32-E72D297353CC}">
              <c16:uniqueId val="{00000006-0BC2-4626-8DEA-E6FD4397A00E}"/>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Ventes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5D-40A7-848B-0E13D727B43E}"/>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5D-40A7-848B-0E13D727B43E}"/>
              </c:ext>
            </c:extLst>
          </c:dPt>
          <c:dLbls>
            <c:dLbl>
              <c:idx val="0"/>
              <c:layout>
                <c:manualLayout>
                  <c:x val="-0.22812341759159158"/>
                  <c:y val="-0.29360445477526159"/>
                </c:manualLayout>
              </c:layout>
              <c:tx>
                <c:rich>
                  <a:bodyPr/>
                  <a:lstStyle/>
                  <a:p>
                    <a:r>
                      <a:rPr lang="en-US" sz="1800" baseline="0" dirty="0" smtClean="0">
                        <a:latin typeface="Times New Roman" panose="02020603050405020304" pitchFamily="18" charset="0"/>
                        <a:cs typeface="Times New Roman" panose="02020603050405020304" pitchFamily="18" charset="0"/>
                      </a:rPr>
                      <a:t>FIELD AGENT</a:t>
                    </a:r>
                    <a:r>
                      <a:rPr lang="en-US" sz="1800" baseline="0" dirty="0"/>
                      <a:t>
</a:t>
                    </a:r>
                    <a:fld id="{CFDC7E84-F5A0-4509-BF77-833EFA021705}" type="PERCENTAGE">
                      <a:rPr lang="en-US" sz="1800" baseline="0"/>
                      <a:pPr/>
                      <a:t>[POURCENTAGE]</a:t>
                    </a:fld>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2965347821921748"/>
                      <c:h val="0.15563226321355481"/>
                    </c:manualLayout>
                  </c15:layout>
                  <c15:dlblFieldTable/>
                  <c15:showDataLabelsRange val="0"/>
                </c:ext>
                <c:ext xmlns:c16="http://schemas.microsoft.com/office/drawing/2014/chart" uri="{C3380CC4-5D6E-409C-BE32-E72D297353CC}">
                  <c16:uniqueId val="{00000001-0A5D-40A7-848B-0E13D727B43E}"/>
                </c:ext>
              </c:extLst>
            </c:dLbl>
            <c:dLbl>
              <c:idx val="1"/>
              <c:tx>
                <c:rich>
                  <a:bodyPr/>
                  <a:lstStyle/>
                  <a:p>
                    <a:r>
                      <a:rPr lang="en-US" sz="1400" dirty="0" smtClean="0">
                        <a:latin typeface="Times New Roman" panose="02020603050405020304" pitchFamily="18" charset="0"/>
                        <a:cs typeface="Times New Roman" panose="02020603050405020304" pitchFamily="18" charset="0"/>
                      </a:rPr>
                      <a:t>ADMINISTRATIVE AGENT</a:t>
                    </a:r>
                    <a:r>
                      <a:rPr lang="en-US" sz="1400" baseline="0" dirty="0">
                        <a:latin typeface="Times New Roman" panose="02020603050405020304" pitchFamily="18" charset="0"/>
                        <a:cs typeface="Times New Roman" panose="02020603050405020304" pitchFamily="18" charset="0"/>
                      </a:rPr>
                      <a:t>
</a:t>
                    </a:r>
                    <a:fld id="{EEB77A01-C4A5-4F55-AD3A-146C820F41B6}" type="PERCENTAGE">
                      <a:rPr lang="en-US" sz="1400" baseline="0">
                        <a:latin typeface="Times New Roman" panose="02020603050405020304" pitchFamily="18" charset="0"/>
                        <a:cs typeface="Times New Roman" panose="02020603050405020304" pitchFamily="18" charset="0"/>
                      </a:rPr>
                      <a:pPr/>
                      <a:t>[POURCENTAGE]</a:t>
                    </a:fld>
                    <a:endParaRPr lang="en-US" sz="1400" baseline="0" dirty="0">
                      <a:latin typeface="Times New Roman" panose="02020603050405020304" pitchFamily="18" charset="0"/>
                      <a:cs typeface="Times New Roman" panose="02020603050405020304" pitchFamily="18" charset="0"/>
                    </a:endParaRPr>
                  </a:p>
                </c:rich>
              </c:tx>
              <c:dLblPos val="outEnd"/>
              <c:showLegendKey val="0"/>
              <c:showVal val="0"/>
              <c:showCatName val="1"/>
              <c:showSerName val="0"/>
              <c:showPercent val="1"/>
              <c:showBubbleSize val="0"/>
              <c:extLst>
                <c:ext xmlns:c15="http://schemas.microsoft.com/office/drawing/2012/chart" uri="{CE6537A1-D6FC-4f65-9D91-7224C49458BB}">
                  <c15:layout>
                    <c:manualLayout>
                      <c:w val="0.39203389946488926"/>
                      <c:h val="0.2225322380657957"/>
                    </c:manualLayout>
                  </c15:layout>
                  <c15:dlblFieldTable/>
                  <c15:showDataLabelsRange val="0"/>
                </c:ext>
                <c:ext xmlns:c16="http://schemas.microsoft.com/office/drawing/2014/chart" uri="{C3380CC4-5D6E-409C-BE32-E72D297353CC}">
                  <c16:uniqueId val="{00000003-0A5D-40A7-848B-0E13D727B43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agent de terrain </c:v>
                </c:pt>
                <c:pt idx="1">
                  <c:v>agent administratif</c:v>
                </c:pt>
              </c:strCache>
            </c:strRef>
          </c:cat>
          <c:val>
            <c:numRef>
              <c:f>Feuil1!$B$2:$B$3</c:f>
              <c:numCache>
                <c:formatCode>0%</c:formatCode>
                <c:ptCount val="2"/>
                <c:pt idx="0">
                  <c:v>0.91</c:v>
                </c:pt>
                <c:pt idx="1">
                  <c:v>0.09</c:v>
                </c:pt>
              </c:numCache>
            </c:numRef>
          </c:val>
          <c:extLst>
            <c:ext xmlns:c16="http://schemas.microsoft.com/office/drawing/2014/chart" uri="{C3380CC4-5D6E-409C-BE32-E72D297353CC}">
              <c16:uniqueId val="{00000004-0A5D-40A7-848B-0E13D727B43E}"/>
            </c:ext>
          </c:extLst>
        </c:ser>
        <c:dLbls>
          <c:dLblPos val="outEnd"/>
          <c:showLegendKey val="0"/>
          <c:showVal val="0"/>
          <c:showCatName val="1"/>
          <c:showSerName val="0"/>
          <c:showPercent val="0"/>
          <c:showBubbleSize val="0"/>
          <c:showLeaderLines val="0"/>
        </c:dLbls>
      </c:pie3DChart>
      <c:spPr>
        <a:noFill/>
        <a:ln>
          <a:noFill/>
        </a:ln>
        <a:effectLst/>
      </c:spPr>
    </c:plotArea>
    <c:legend>
      <c:legendPos val="b"/>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fr-FR"/>
              <a:t>evolution du CSA pre op post op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Feuil2!$E$18</c:f>
              <c:strCache>
                <c:ptCount val="1"/>
                <c:pt idx="0">
                  <c:v>angle pre op</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val>
            <c:numRef>
              <c:f>Feuil2!$E$19:$E$51</c:f>
              <c:numCache>
                <c:formatCode>General</c:formatCode>
                <c:ptCount val="33"/>
                <c:pt idx="0">
                  <c:v>29.2</c:v>
                </c:pt>
                <c:pt idx="1">
                  <c:v>38</c:v>
                </c:pt>
                <c:pt idx="2">
                  <c:v>35</c:v>
                </c:pt>
                <c:pt idx="3">
                  <c:v>38</c:v>
                </c:pt>
                <c:pt idx="4">
                  <c:v>31.1</c:v>
                </c:pt>
                <c:pt idx="5">
                  <c:v>31.6</c:v>
                </c:pt>
                <c:pt idx="6">
                  <c:v>38.299999999999997</c:v>
                </c:pt>
                <c:pt idx="7">
                  <c:v>44.7</c:v>
                </c:pt>
                <c:pt idx="8">
                  <c:v>37.9</c:v>
                </c:pt>
                <c:pt idx="9">
                  <c:v>37.4</c:v>
                </c:pt>
                <c:pt idx="10">
                  <c:v>38.9</c:v>
                </c:pt>
                <c:pt idx="11">
                  <c:v>32.200000000000003</c:v>
                </c:pt>
                <c:pt idx="12">
                  <c:v>33</c:v>
                </c:pt>
                <c:pt idx="13">
                  <c:v>45</c:v>
                </c:pt>
                <c:pt idx="14">
                  <c:v>38.700000000000003</c:v>
                </c:pt>
                <c:pt idx="15">
                  <c:v>39.700000000000003</c:v>
                </c:pt>
                <c:pt idx="16">
                  <c:v>39.299999999999997</c:v>
                </c:pt>
                <c:pt idx="17">
                  <c:v>40.700000000000003</c:v>
                </c:pt>
                <c:pt idx="18">
                  <c:v>34.9</c:v>
                </c:pt>
                <c:pt idx="19">
                  <c:v>38.700000000000003</c:v>
                </c:pt>
                <c:pt idx="20">
                  <c:v>35.6</c:v>
                </c:pt>
                <c:pt idx="21">
                  <c:v>39.1</c:v>
                </c:pt>
                <c:pt idx="22">
                  <c:v>38.4</c:v>
                </c:pt>
                <c:pt idx="23">
                  <c:v>37.799999999999997</c:v>
                </c:pt>
                <c:pt idx="24">
                  <c:v>28</c:v>
                </c:pt>
                <c:pt idx="25">
                  <c:v>36.4</c:v>
                </c:pt>
                <c:pt idx="26">
                  <c:v>43.2</c:v>
                </c:pt>
                <c:pt idx="27">
                  <c:v>33.799999999999997</c:v>
                </c:pt>
                <c:pt idx="28">
                  <c:v>33.5</c:v>
                </c:pt>
                <c:pt idx="29">
                  <c:v>28.7</c:v>
                </c:pt>
                <c:pt idx="30">
                  <c:v>46.5</c:v>
                </c:pt>
                <c:pt idx="31">
                  <c:v>47.4</c:v>
                </c:pt>
                <c:pt idx="32">
                  <c:v>37.5</c:v>
                </c:pt>
              </c:numCache>
            </c:numRef>
          </c:val>
          <c:smooth val="0"/>
          <c:extLst>
            <c:ext xmlns:c16="http://schemas.microsoft.com/office/drawing/2014/chart" uri="{C3380CC4-5D6E-409C-BE32-E72D297353CC}">
              <c16:uniqueId val="{00000000-2A9F-4201-8357-4C203FA1C8F6}"/>
            </c:ext>
          </c:extLst>
        </c:ser>
        <c:ser>
          <c:idx val="1"/>
          <c:order val="1"/>
          <c:tx>
            <c:strRef>
              <c:f>Feuil2!$F$18</c:f>
              <c:strCache>
                <c:ptCount val="1"/>
                <c:pt idx="0">
                  <c:v>angle post op</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val>
            <c:numRef>
              <c:f>Feuil2!$F$19:$F$51</c:f>
              <c:numCache>
                <c:formatCode>General</c:formatCode>
                <c:ptCount val="33"/>
                <c:pt idx="0">
                  <c:v>25.9</c:v>
                </c:pt>
                <c:pt idx="1">
                  <c:v>34.200000000000003</c:v>
                </c:pt>
                <c:pt idx="2">
                  <c:v>30.1</c:v>
                </c:pt>
                <c:pt idx="3">
                  <c:v>38</c:v>
                </c:pt>
                <c:pt idx="4">
                  <c:v>27.6</c:v>
                </c:pt>
                <c:pt idx="5">
                  <c:v>27.1</c:v>
                </c:pt>
                <c:pt idx="6">
                  <c:v>35.6</c:v>
                </c:pt>
                <c:pt idx="7">
                  <c:v>42.7</c:v>
                </c:pt>
                <c:pt idx="8">
                  <c:v>35.6</c:v>
                </c:pt>
                <c:pt idx="9">
                  <c:v>35.200000000000003</c:v>
                </c:pt>
                <c:pt idx="10">
                  <c:v>36.9</c:v>
                </c:pt>
                <c:pt idx="11">
                  <c:v>30.2</c:v>
                </c:pt>
                <c:pt idx="12">
                  <c:v>33</c:v>
                </c:pt>
                <c:pt idx="13">
                  <c:v>42</c:v>
                </c:pt>
                <c:pt idx="14">
                  <c:v>34.200000000000003</c:v>
                </c:pt>
                <c:pt idx="15">
                  <c:v>37.4</c:v>
                </c:pt>
                <c:pt idx="16">
                  <c:v>36.299999999999997</c:v>
                </c:pt>
                <c:pt idx="17">
                  <c:v>38.4</c:v>
                </c:pt>
                <c:pt idx="18">
                  <c:v>32.6</c:v>
                </c:pt>
                <c:pt idx="19">
                  <c:v>34.4</c:v>
                </c:pt>
                <c:pt idx="20">
                  <c:v>31.7</c:v>
                </c:pt>
                <c:pt idx="21">
                  <c:v>39.1</c:v>
                </c:pt>
                <c:pt idx="22">
                  <c:v>36.4</c:v>
                </c:pt>
                <c:pt idx="23">
                  <c:v>33.799999999999997</c:v>
                </c:pt>
                <c:pt idx="24">
                  <c:v>28</c:v>
                </c:pt>
                <c:pt idx="25">
                  <c:v>33.1</c:v>
                </c:pt>
                <c:pt idx="26">
                  <c:v>41.5</c:v>
                </c:pt>
                <c:pt idx="27">
                  <c:v>29.9</c:v>
                </c:pt>
                <c:pt idx="28">
                  <c:v>29.4</c:v>
                </c:pt>
                <c:pt idx="29">
                  <c:v>26.8</c:v>
                </c:pt>
                <c:pt idx="30">
                  <c:v>43.9</c:v>
                </c:pt>
                <c:pt idx="31">
                  <c:v>45.2</c:v>
                </c:pt>
                <c:pt idx="32">
                  <c:v>34.299999999999997</c:v>
                </c:pt>
              </c:numCache>
            </c:numRef>
          </c:val>
          <c:smooth val="0"/>
          <c:extLst>
            <c:ext xmlns:c16="http://schemas.microsoft.com/office/drawing/2014/chart" uri="{C3380CC4-5D6E-409C-BE32-E72D297353CC}">
              <c16:uniqueId val="{00000001-2A9F-4201-8357-4C203FA1C8F6}"/>
            </c:ext>
          </c:extLst>
        </c:ser>
        <c:dLbls>
          <c:showLegendKey val="0"/>
          <c:showVal val="0"/>
          <c:showCatName val="0"/>
          <c:showSerName val="0"/>
          <c:showPercent val="0"/>
          <c:showBubbleSize val="0"/>
        </c:dLbls>
        <c:smooth val="0"/>
        <c:axId val="1917598544"/>
        <c:axId val="1917593104"/>
      </c:lineChart>
      <c:catAx>
        <c:axId val="191759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593104"/>
        <c:crosses val="autoZero"/>
        <c:auto val="1"/>
        <c:lblAlgn val="ctr"/>
        <c:lblOffset val="100"/>
        <c:noMultiLvlLbl val="0"/>
      </c:catAx>
      <c:valAx>
        <c:axId val="1917593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59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575490971060156E-2"/>
          <c:y val="0.10075058063785194"/>
          <c:w val="0.82719495460720605"/>
          <c:h val="0.7070715081478125"/>
        </c:manualLayout>
      </c:layout>
      <c:pie3DChart>
        <c:varyColors val="1"/>
        <c:ser>
          <c:idx val="0"/>
          <c:order val="0"/>
          <c:tx>
            <c:strRef>
              <c:f>Feuil1!$B$1</c:f>
              <c:strCache>
                <c:ptCount val="1"/>
                <c:pt idx="0">
                  <c:v>Ventes</c:v>
                </c:pt>
              </c:strCache>
            </c:strRef>
          </c:tx>
          <c:dPt>
            <c:idx val="0"/>
            <c:bubble3D val="0"/>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6B5-42F0-BC77-03E3704EA4C5}"/>
              </c:ext>
            </c:extLst>
          </c:dPt>
          <c:dPt>
            <c:idx val="1"/>
            <c:bubble3D val="0"/>
            <c:spPr>
              <a:solidFill>
                <a:srgbClr val="00B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6B5-42F0-BC77-03E3704EA4C5}"/>
              </c:ext>
            </c:extLst>
          </c:dPt>
          <c:dPt>
            <c:idx val="2"/>
            <c:bubble3D val="0"/>
            <c:spPr>
              <a:solidFill>
                <a:srgbClr val="00B0F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6B5-42F0-BC77-03E3704EA4C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6B5-42F0-BC77-03E3704EA4C5}"/>
              </c:ext>
            </c:extLst>
          </c:dPt>
          <c:dLbls>
            <c:dLbl>
              <c:idx val="0"/>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fld id="{4EF7A488-EACA-4DF1-B7F3-5D8E51871D3A}" type="CATEGORYNAME">
                      <a:rPr lang="en-US" sz="2000">
                        <a:solidFill>
                          <a:srgbClr val="FF0000"/>
                        </a:solidFill>
                        <a:latin typeface="Times New Roman" panose="02020603050405020304" pitchFamily="18" charset="0"/>
                        <a:cs typeface="Times New Roman" panose="02020603050405020304" pitchFamily="18" charset="0"/>
                      </a:rPr>
                      <a:pPr>
                        <a:defRPr/>
                      </a:pPr>
                      <a:t>[NOM DE CATÉGORIE]</a:t>
                    </a:fld>
                    <a:r>
                      <a:rPr lang="en-US" sz="2000" baseline="0" dirty="0">
                        <a:solidFill>
                          <a:srgbClr val="FF0000"/>
                        </a:solidFill>
                      </a:rPr>
                      <a:t>
</a:t>
                    </a:r>
                    <a:fld id="{D035241E-24B7-457A-80D5-919FCC241E7B}" type="PERCENTAGE">
                      <a:rPr lang="en-US" sz="2000" baseline="0">
                        <a:solidFill>
                          <a:srgbClr val="FF0000"/>
                        </a:solidFill>
                      </a:rPr>
                      <a:pPr>
                        <a:defRPr/>
                      </a:pPr>
                      <a:t>[POURCENTAGE]</a:t>
                    </a:fld>
                    <a:endParaRPr lang="en-US" sz="2000" baseline="0" dirty="0">
                      <a:solidFill>
                        <a:srgbClr val="FF0000"/>
                      </a:solidFill>
                    </a:endParaRPr>
                  </a:p>
                </c:rich>
              </c:tx>
              <c:spPr>
                <a:solidFill>
                  <a:prstClr val="white"/>
                </a:solidFill>
                <a:ln>
                  <a:solidFill>
                    <a:srgbClr val="5B9BD5"/>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259250514155093"/>
                      <c:h val="0.24115164561264374"/>
                    </c:manualLayout>
                  </c15:layout>
                  <c15:dlblFieldTable/>
                  <c15:showDataLabelsRange val="0"/>
                </c:ext>
                <c:ext xmlns:c16="http://schemas.microsoft.com/office/drawing/2014/chart" uri="{C3380CC4-5D6E-409C-BE32-E72D297353CC}">
                  <c16:uniqueId val="{00000001-B6B5-42F0-BC77-03E3704EA4C5}"/>
                </c:ext>
              </c:extLst>
            </c:dLbl>
            <c:dLbl>
              <c:idx val="1"/>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fld id="{025DE9D0-E1F0-47A6-8869-F87718B81884}" type="CATEGORYNAME">
                      <a:rPr lang="en-US" sz="2000">
                        <a:solidFill>
                          <a:srgbClr val="00B050"/>
                        </a:solidFill>
                        <a:latin typeface="Times New Roman" panose="02020603050405020304" pitchFamily="18" charset="0"/>
                        <a:cs typeface="Times New Roman" panose="02020603050405020304" pitchFamily="18" charset="0"/>
                      </a:rPr>
                      <a:pPr>
                        <a:defRPr>
                          <a:solidFill>
                            <a:schemeClr val="accent1"/>
                          </a:solidFill>
                        </a:defRPr>
                      </a:pPr>
                      <a:t>[NOM DE CATÉGORIE]</a:t>
                    </a:fld>
                    <a:r>
                      <a:rPr lang="en-US" sz="2000" baseline="0" dirty="0">
                        <a:solidFill>
                          <a:srgbClr val="00B050"/>
                        </a:solidFill>
                        <a:latin typeface="Times New Roman" panose="02020603050405020304" pitchFamily="18" charset="0"/>
                        <a:cs typeface="Times New Roman" panose="02020603050405020304" pitchFamily="18" charset="0"/>
                      </a:rPr>
                      <a:t>
</a:t>
                    </a:r>
                    <a:fld id="{C2CFBD75-4495-45F5-9ECC-FAE95CFAC36D}" type="PERCENTAGE">
                      <a:rPr lang="en-US" sz="2000" baseline="0">
                        <a:solidFill>
                          <a:srgbClr val="00B050"/>
                        </a:solidFill>
                        <a:latin typeface="Times New Roman" panose="02020603050405020304" pitchFamily="18" charset="0"/>
                        <a:cs typeface="Times New Roman" panose="02020603050405020304" pitchFamily="18" charset="0"/>
                      </a:rPr>
                      <a:pPr>
                        <a:defRPr>
                          <a:solidFill>
                            <a:schemeClr val="accent1"/>
                          </a:solidFill>
                        </a:defRPr>
                      </a:pPr>
                      <a:t>[POURCENTAGE]</a:t>
                    </a:fld>
                    <a:endParaRPr lang="en-US" sz="2000" baseline="0" dirty="0">
                      <a:solidFill>
                        <a:srgbClr val="00B050"/>
                      </a:solidFill>
                      <a:latin typeface="Times New Roman" panose="02020603050405020304" pitchFamily="18" charset="0"/>
                      <a:cs typeface="Times New Roman" panose="02020603050405020304" pitchFamily="18" charset="0"/>
                    </a:endParaRPr>
                  </a:p>
                </c:rich>
              </c:tx>
              <c:spPr>
                <a:solidFill>
                  <a:prstClr val="white"/>
                </a:solidFill>
                <a:ln>
                  <a:solidFill>
                    <a:srgbClr val="5B9BD5"/>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248642322577996"/>
                      <c:h val="0.35758763068285532"/>
                    </c:manualLayout>
                  </c15:layout>
                  <c15:dlblFieldTable/>
                  <c15:showDataLabelsRange val="0"/>
                </c:ext>
                <c:ext xmlns:c16="http://schemas.microsoft.com/office/drawing/2014/chart" uri="{C3380CC4-5D6E-409C-BE32-E72D297353CC}">
                  <c16:uniqueId val="{00000003-B6B5-42F0-BC77-03E3704EA4C5}"/>
                </c:ext>
              </c:extLst>
            </c:dLbl>
            <c:dLbl>
              <c:idx val="2"/>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fld id="{06E1ACCD-BA9C-4767-B7E4-3A71017E4308}" type="CATEGORYNAME">
                      <a:rPr lang="en-US" sz="2000">
                        <a:solidFill>
                          <a:srgbClr val="00B0F0"/>
                        </a:solidFill>
                        <a:latin typeface="Times New Roman" panose="02020603050405020304" pitchFamily="18" charset="0"/>
                        <a:cs typeface="Times New Roman" panose="02020603050405020304" pitchFamily="18" charset="0"/>
                      </a:rPr>
                      <a:pPr>
                        <a:defRPr>
                          <a:solidFill>
                            <a:schemeClr val="accent1"/>
                          </a:solidFill>
                        </a:defRPr>
                      </a:pPr>
                      <a:t>[NOM DE CATÉGORIE]</a:t>
                    </a:fld>
                    <a:r>
                      <a:rPr lang="en-US" sz="2000" baseline="0" dirty="0">
                        <a:solidFill>
                          <a:srgbClr val="00B0F0"/>
                        </a:solidFill>
                        <a:latin typeface="Times New Roman" panose="02020603050405020304" pitchFamily="18" charset="0"/>
                        <a:cs typeface="Times New Roman" panose="02020603050405020304" pitchFamily="18" charset="0"/>
                      </a:rPr>
                      <a:t>
</a:t>
                    </a:r>
                    <a:fld id="{32F34392-9F5B-42F0-80F9-3B9842D34F59}" type="PERCENTAGE">
                      <a:rPr lang="en-US" sz="2000" baseline="0">
                        <a:solidFill>
                          <a:srgbClr val="00B0F0"/>
                        </a:solidFill>
                        <a:latin typeface="Times New Roman" panose="02020603050405020304" pitchFamily="18" charset="0"/>
                        <a:cs typeface="Times New Roman" panose="02020603050405020304" pitchFamily="18" charset="0"/>
                      </a:rPr>
                      <a:pPr>
                        <a:defRPr>
                          <a:solidFill>
                            <a:schemeClr val="accent1"/>
                          </a:solidFill>
                        </a:defRPr>
                      </a:pPr>
                      <a:t>[POURCENTAGE]</a:t>
                    </a:fld>
                    <a:endParaRPr lang="en-US" sz="2000" baseline="0" dirty="0">
                      <a:solidFill>
                        <a:srgbClr val="00B0F0"/>
                      </a:solidFill>
                      <a:latin typeface="Times New Roman" panose="02020603050405020304" pitchFamily="18" charset="0"/>
                      <a:cs typeface="Times New Roman" panose="02020603050405020304" pitchFamily="18" charset="0"/>
                    </a:endParaRPr>
                  </a:p>
                </c:rich>
              </c:tx>
              <c:spPr>
                <a:solidFill>
                  <a:prstClr val="white"/>
                </a:solidFill>
                <a:ln>
                  <a:solidFill>
                    <a:srgbClr val="5B9BD5"/>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335126459909594"/>
                      <c:h val="0.24567715906015342"/>
                    </c:manualLayout>
                  </c15:layout>
                  <c15:dlblFieldTable/>
                  <c15:showDataLabelsRange val="0"/>
                </c:ext>
                <c:ext xmlns:c16="http://schemas.microsoft.com/office/drawing/2014/chart" uri="{C3380CC4-5D6E-409C-BE32-E72D297353CC}">
                  <c16:uniqueId val="{00000005-B6B5-42F0-BC77-03E3704EA4C5}"/>
                </c:ext>
              </c:extLst>
            </c:dLbl>
            <c:dLbl>
              <c:idx val="3"/>
              <c:spPr>
                <a:solidFill>
                  <a:prstClr val="white"/>
                </a:solidFill>
                <a:ln>
                  <a:solidFill>
                    <a:srgbClr val="5B9BD5"/>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B6B5-42F0-BC77-03E3704EA4C5}"/>
                </c:ext>
              </c:extLst>
            </c:dLbl>
            <c:spPr>
              <a:solidFill>
                <a:prstClr val="white"/>
              </a:solidFill>
              <a:ln>
                <a:solidFill>
                  <a:srgbClr val="5B9BD5"/>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Feuil1!$A$2:$A$5</c:f>
              <c:strCache>
                <c:ptCount val="3"/>
                <c:pt idx="0">
                  <c:v>type 1</c:v>
                </c:pt>
                <c:pt idx="1">
                  <c:v>type2</c:v>
                </c:pt>
                <c:pt idx="2">
                  <c:v>type3</c:v>
                </c:pt>
              </c:strCache>
            </c:strRef>
          </c:cat>
          <c:val>
            <c:numRef>
              <c:f>Feuil1!$B$2:$B$5</c:f>
              <c:numCache>
                <c:formatCode>0%</c:formatCode>
                <c:ptCount val="4"/>
                <c:pt idx="0">
                  <c:v>0.52</c:v>
                </c:pt>
                <c:pt idx="1">
                  <c:v>0.21</c:v>
                </c:pt>
                <c:pt idx="2">
                  <c:v>0.27</c:v>
                </c:pt>
              </c:numCache>
            </c:numRef>
          </c:val>
          <c:extLst>
            <c:ext xmlns:c16="http://schemas.microsoft.com/office/drawing/2014/chart" uri="{C3380CC4-5D6E-409C-BE32-E72D297353CC}">
              <c16:uniqueId val="{00000008-B6B5-42F0-BC77-03E3704EA4C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distance sous acromiale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1758740157480318E-2"/>
          <c:y val="0.18268229166666666"/>
          <c:w val="0.90674897637795271"/>
          <c:h val="0.63904780457130361"/>
        </c:manualLayout>
      </c:layout>
      <c:lineChart>
        <c:grouping val="standard"/>
        <c:varyColors val="0"/>
        <c:ser>
          <c:idx val="0"/>
          <c:order val="0"/>
          <c:tx>
            <c:strRef>
              <c:f>Feuil3!$B$1</c:f>
              <c:strCache>
                <c:ptCount val="1"/>
                <c:pt idx="0">
                  <c:v>distance sous-acromiale initiale </c:v>
                </c:pt>
              </c:strCache>
            </c:strRef>
          </c:tx>
          <c:spPr>
            <a:ln w="28575" cap="rnd">
              <a:solidFill>
                <a:schemeClr val="accent1"/>
              </a:solidFill>
              <a:round/>
            </a:ln>
            <a:effectLst/>
          </c:spPr>
          <c:marker>
            <c:symbol val="none"/>
          </c:marker>
          <c:val>
            <c:numRef>
              <c:f>Feuil3!$B$2:$B$35</c:f>
              <c:numCache>
                <c:formatCode>General</c:formatCode>
                <c:ptCount val="34"/>
                <c:pt idx="0">
                  <c:v>5</c:v>
                </c:pt>
                <c:pt idx="1">
                  <c:v>7</c:v>
                </c:pt>
                <c:pt idx="2">
                  <c:v>4</c:v>
                </c:pt>
                <c:pt idx="3">
                  <c:v>4</c:v>
                </c:pt>
                <c:pt idx="4">
                  <c:v>8</c:v>
                </c:pt>
                <c:pt idx="5">
                  <c:v>5</c:v>
                </c:pt>
                <c:pt idx="6">
                  <c:v>4.5</c:v>
                </c:pt>
                <c:pt idx="7">
                  <c:v>6</c:v>
                </c:pt>
                <c:pt idx="8">
                  <c:v>6</c:v>
                </c:pt>
                <c:pt idx="9">
                  <c:v>4</c:v>
                </c:pt>
                <c:pt idx="10">
                  <c:v>5</c:v>
                </c:pt>
                <c:pt idx="11">
                  <c:v>5</c:v>
                </c:pt>
                <c:pt idx="12">
                  <c:v>5</c:v>
                </c:pt>
                <c:pt idx="13">
                  <c:v>4</c:v>
                </c:pt>
                <c:pt idx="14">
                  <c:v>7</c:v>
                </c:pt>
                <c:pt idx="15">
                  <c:v>7</c:v>
                </c:pt>
                <c:pt idx="16">
                  <c:v>7</c:v>
                </c:pt>
                <c:pt idx="17">
                  <c:v>5</c:v>
                </c:pt>
                <c:pt idx="18">
                  <c:v>8</c:v>
                </c:pt>
                <c:pt idx="19">
                  <c:v>5</c:v>
                </c:pt>
                <c:pt idx="20">
                  <c:v>6</c:v>
                </c:pt>
                <c:pt idx="21">
                  <c:v>4</c:v>
                </c:pt>
                <c:pt idx="22">
                  <c:v>5</c:v>
                </c:pt>
                <c:pt idx="23">
                  <c:v>5</c:v>
                </c:pt>
                <c:pt idx="24">
                  <c:v>5.5</c:v>
                </c:pt>
                <c:pt idx="25">
                  <c:v>5</c:v>
                </c:pt>
                <c:pt idx="26">
                  <c:v>5.5</c:v>
                </c:pt>
                <c:pt idx="27">
                  <c:v>7</c:v>
                </c:pt>
                <c:pt idx="28">
                  <c:v>7</c:v>
                </c:pt>
                <c:pt idx="29">
                  <c:v>5</c:v>
                </c:pt>
                <c:pt idx="30">
                  <c:v>5</c:v>
                </c:pt>
                <c:pt idx="31">
                  <c:v>4</c:v>
                </c:pt>
                <c:pt idx="32">
                  <c:v>6</c:v>
                </c:pt>
              </c:numCache>
            </c:numRef>
          </c:val>
          <c:smooth val="0"/>
          <c:extLst>
            <c:ext xmlns:c16="http://schemas.microsoft.com/office/drawing/2014/chart" uri="{C3380CC4-5D6E-409C-BE32-E72D297353CC}">
              <c16:uniqueId val="{00000000-8DF5-405B-B57F-8567E6363379}"/>
            </c:ext>
          </c:extLst>
        </c:ser>
        <c:ser>
          <c:idx val="1"/>
          <c:order val="1"/>
          <c:tx>
            <c:strRef>
              <c:f>Feuil3!$C$1</c:f>
              <c:strCache>
                <c:ptCount val="1"/>
                <c:pt idx="0">
                  <c:v>distance sous-acromiale postopératoire</c:v>
                </c:pt>
              </c:strCache>
            </c:strRef>
          </c:tx>
          <c:spPr>
            <a:ln w="28575" cap="rnd">
              <a:solidFill>
                <a:schemeClr val="accent2"/>
              </a:solidFill>
              <a:round/>
            </a:ln>
            <a:effectLst/>
          </c:spPr>
          <c:marker>
            <c:symbol val="none"/>
          </c:marker>
          <c:val>
            <c:numRef>
              <c:f>Feuil3!$C$2:$C$35</c:f>
              <c:numCache>
                <c:formatCode>General</c:formatCode>
                <c:ptCount val="34"/>
                <c:pt idx="0">
                  <c:v>8</c:v>
                </c:pt>
                <c:pt idx="1">
                  <c:v>7.5</c:v>
                </c:pt>
                <c:pt idx="2">
                  <c:v>5.5</c:v>
                </c:pt>
                <c:pt idx="3">
                  <c:v>6.9</c:v>
                </c:pt>
                <c:pt idx="4">
                  <c:v>9.8000000000000007</c:v>
                </c:pt>
                <c:pt idx="5">
                  <c:v>8.6999999999999993</c:v>
                </c:pt>
                <c:pt idx="6">
                  <c:v>7</c:v>
                </c:pt>
                <c:pt idx="7">
                  <c:v>7.5</c:v>
                </c:pt>
                <c:pt idx="8">
                  <c:v>8</c:v>
                </c:pt>
                <c:pt idx="9">
                  <c:v>7</c:v>
                </c:pt>
                <c:pt idx="10">
                  <c:v>8</c:v>
                </c:pt>
                <c:pt idx="11">
                  <c:v>8.3000000000000007</c:v>
                </c:pt>
                <c:pt idx="12">
                  <c:v>8</c:v>
                </c:pt>
                <c:pt idx="13">
                  <c:v>6.5</c:v>
                </c:pt>
                <c:pt idx="14">
                  <c:v>7.5</c:v>
                </c:pt>
                <c:pt idx="15">
                  <c:v>8</c:v>
                </c:pt>
                <c:pt idx="16">
                  <c:v>8</c:v>
                </c:pt>
                <c:pt idx="17">
                  <c:v>6</c:v>
                </c:pt>
                <c:pt idx="18">
                  <c:v>9</c:v>
                </c:pt>
                <c:pt idx="19">
                  <c:v>6.6</c:v>
                </c:pt>
                <c:pt idx="20">
                  <c:v>8</c:v>
                </c:pt>
                <c:pt idx="21">
                  <c:v>6</c:v>
                </c:pt>
                <c:pt idx="22">
                  <c:v>6</c:v>
                </c:pt>
                <c:pt idx="23">
                  <c:v>7</c:v>
                </c:pt>
                <c:pt idx="24">
                  <c:v>6.5</c:v>
                </c:pt>
                <c:pt idx="25">
                  <c:v>7</c:v>
                </c:pt>
                <c:pt idx="26">
                  <c:v>8.5</c:v>
                </c:pt>
                <c:pt idx="27">
                  <c:v>9</c:v>
                </c:pt>
                <c:pt idx="28">
                  <c:v>8.5</c:v>
                </c:pt>
                <c:pt idx="29">
                  <c:v>7</c:v>
                </c:pt>
                <c:pt idx="30">
                  <c:v>7.5</c:v>
                </c:pt>
                <c:pt idx="31">
                  <c:v>7</c:v>
                </c:pt>
                <c:pt idx="32">
                  <c:v>9</c:v>
                </c:pt>
              </c:numCache>
            </c:numRef>
          </c:val>
          <c:smooth val="0"/>
          <c:extLst>
            <c:ext xmlns:c16="http://schemas.microsoft.com/office/drawing/2014/chart" uri="{C3380CC4-5D6E-409C-BE32-E72D297353CC}">
              <c16:uniqueId val="{00000001-8DF5-405B-B57F-8567E6363379}"/>
            </c:ext>
          </c:extLst>
        </c:ser>
        <c:dLbls>
          <c:showLegendKey val="0"/>
          <c:showVal val="0"/>
          <c:showCatName val="0"/>
          <c:showSerName val="0"/>
          <c:showPercent val="0"/>
          <c:showBubbleSize val="0"/>
        </c:dLbls>
        <c:smooth val="0"/>
        <c:axId val="1917595824"/>
        <c:axId val="1917600176"/>
      </c:lineChart>
      <c:catAx>
        <c:axId val="19175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600176"/>
        <c:crosses val="autoZero"/>
        <c:auto val="1"/>
        <c:lblAlgn val="ctr"/>
        <c:lblOffset val="100"/>
        <c:noMultiLvlLbl val="0"/>
      </c:catAx>
      <c:valAx>
        <c:axId val="191760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59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épaisseur acromion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Feuil3!$G$1</c:f>
              <c:strCache>
                <c:ptCount val="1"/>
                <c:pt idx="0">
                  <c:v>épaisseur acromion mm</c:v>
                </c:pt>
              </c:strCache>
            </c:strRef>
          </c:tx>
          <c:spPr>
            <a:ln w="28575" cap="rnd">
              <a:solidFill>
                <a:schemeClr val="accent1"/>
              </a:solidFill>
              <a:round/>
            </a:ln>
            <a:effectLst/>
          </c:spPr>
          <c:marker>
            <c:symbol val="none"/>
          </c:marker>
          <c:val>
            <c:numRef>
              <c:f>Feuil3!$G$2:$G$35</c:f>
              <c:numCache>
                <c:formatCode>General</c:formatCode>
                <c:ptCount val="34"/>
                <c:pt idx="0">
                  <c:v>12</c:v>
                </c:pt>
                <c:pt idx="1">
                  <c:v>10</c:v>
                </c:pt>
                <c:pt idx="2">
                  <c:v>13</c:v>
                </c:pt>
                <c:pt idx="3">
                  <c:v>11</c:v>
                </c:pt>
                <c:pt idx="4">
                  <c:v>11.5</c:v>
                </c:pt>
                <c:pt idx="5">
                  <c:v>12.5</c:v>
                </c:pt>
                <c:pt idx="6">
                  <c:v>12.5</c:v>
                </c:pt>
                <c:pt idx="7">
                  <c:v>11</c:v>
                </c:pt>
                <c:pt idx="8">
                  <c:v>13</c:v>
                </c:pt>
                <c:pt idx="9">
                  <c:v>14</c:v>
                </c:pt>
                <c:pt idx="10">
                  <c:v>11</c:v>
                </c:pt>
                <c:pt idx="11">
                  <c:v>11.4</c:v>
                </c:pt>
                <c:pt idx="12">
                  <c:v>11.2</c:v>
                </c:pt>
                <c:pt idx="13">
                  <c:v>12</c:v>
                </c:pt>
                <c:pt idx="14">
                  <c:v>9</c:v>
                </c:pt>
                <c:pt idx="15">
                  <c:v>13.3</c:v>
                </c:pt>
                <c:pt idx="16">
                  <c:v>13.2</c:v>
                </c:pt>
                <c:pt idx="17">
                  <c:v>13.1</c:v>
                </c:pt>
                <c:pt idx="18">
                  <c:v>11.4</c:v>
                </c:pt>
                <c:pt idx="19">
                  <c:v>10</c:v>
                </c:pt>
                <c:pt idx="20">
                  <c:v>10.5</c:v>
                </c:pt>
                <c:pt idx="21">
                  <c:v>9.8000000000000007</c:v>
                </c:pt>
                <c:pt idx="22">
                  <c:v>10.199999999999999</c:v>
                </c:pt>
                <c:pt idx="23">
                  <c:v>11.7</c:v>
                </c:pt>
                <c:pt idx="24">
                  <c:v>10.9</c:v>
                </c:pt>
                <c:pt idx="25">
                  <c:v>13.3</c:v>
                </c:pt>
                <c:pt idx="26">
                  <c:v>12.5</c:v>
                </c:pt>
                <c:pt idx="27">
                  <c:v>13</c:v>
                </c:pt>
                <c:pt idx="28">
                  <c:v>12.7</c:v>
                </c:pt>
                <c:pt idx="29">
                  <c:v>11.6</c:v>
                </c:pt>
                <c:pt idx="30">
                  <c:v>12.2</c:v>
                </c:pt>
                <c:pt idx="31">
                  <c:v>11.4</c:v>
                </c:pt>
                <c:pt idx="32">
                  <c:v>13</c:v>
                </c:pt>
              </c:numCache>
            </c:numRef>
          </c:val>
          <c:smooth val="0"/>
          <c:extLst>
            <c:ext xmlns:c16="http://schemas.microsoft.com/office/drawing/2014/chart" uri="{C3380CC4-5D6E-409C-BE32-E72D297353CC}">
              <c16:uniqueId val="{00000000-8CDB-43F7-BD36-3B76AF91A83E}"/>
            </c:ext>
          </c:extLst>
        </c:ser>
        <c:ser>
          <c:idx val="1"/>
          <c:order val="1"/>
          <c:tx>
            <c:strRef>
              <c:f>Feuil3!$H$1</c:f>
              <c:strCache>
                <c:ptCount val="1"/>
                <c:pt idx="0">
                  <c:v> epaisseur acromion post op</c:v>
                </c:pt>
              </c:strCache>
            </c:strRef>
          </c:tx>
          <c:spPr>
            <a:ln w="28575" cap="rnd">
              <a:solidFill>
                <a:schemeClr val="accent2"/>
              </a:solidFill>
              <a:round/>
            </a:ln>
            <a:effectLst/>
          </c:spPr>
          <c:marker>
            <c:symbol val="none"/>
          </c:marker>
          <c:val>
            <c:numRef>
              <c:f>Feuil3!$H$2:$H$35</c:f>
              <c:numCache>
                <c:formatCode>General</c:formatCode>
                <c:ptCount val="34"/>
                <c:pt idx="0">
                  <c:v>10</c:v>
                </c:pt>
                <c:pt idx="1">
                  <c:v>8.5</c:v>
                </c:pt>
                <c:pt idx="2">
                  <c:v>11.6</c:v>
                </c:pt>
                <c:pt idx="3">
                  <c:v>8.4</c:v>
                </c:pt>
                <c:pt idx="4">
                  <c:v>10</c:v>
                </c:pt>
                <c:pt idx="5">
                  <c:v>12</c:v>
                </c:pt>
                <c:pt idx="6">
                  <c:v>8.3000000000000007</c:v>
                </c:pt>
                <c:pt idx="7">
                  <c:v>8</c:v>
                </c:pt>
                <c:pt idx="8">
                  <c:v>9.1999999999999993</c:v>
                </c:pt>
                <c:pt idx="9">
                  <c:v>9.6</c:v>
                </c:pt>
                <c:pt idx="10">
                  <c:v>7</c:v>
                </c:pt>
                <c:pt idx="11">
                  <c:v>8.5</c:v>
                </c:pt>
                <c:pt idx="12">
                  <c:v>8</c:v>
                </c:pt>
                <c:pt idx="13">
                  <c:v>8.3000000000000007</c:v>
                </c:pt>
                <c:pt idx="14">
                  <c:v>7.8</c:v>
                </c:pt>
                <c:pt idx="15">
                  <c:v>12.3</c:v>
                </c:pt>
                <c:pt idx="16">
                  <c:v>12.3</c:v>
                </c:pt>
                <c:pt idx="17">
                  <c:v>10</c:v>
                </c:pt>
                <c:pt idx="18">
                  <c:v>7.8</c:v>
                </c:pt>
                <c:pt idx="19">
                  <c:v>8.6</c:v>
                </c:pt>
                <c:pt idx="20">
                  <c:v>8.4</c:v>
                </c:pt>
                <c:pt idx="21">
                  <c:v>8.1999999999999993</c:v>
                </c:pt>
                <c:pt idx="22">
                  <c:v>9.5</c:v>
                </c:pt>
                <c:pt idx="23">
                  <c:v>9.4</c:v>
                </c:pt>
                <c:pt idx="24">
                  <c:v>9.5</c:v>
                </c:pt>
                <c:pt idx="25">
                  <c:v>10.3</c:v>
                </c:pt>
                <c:pt idx="26">
                  <c:v>9.5</c:v>
                </c:pt>
                <c:pt idx="27">
                  <c:v>10</c:v>
                </c:pt>
                <c:pt idx="28">
                  <c:v>9.6999999999999993</c:v>
                </c:pt>
                <c:pt idx="29">
                  <c:v>8</c:v>
                </c:pt>
                <c:pt idx="30">
                  <c:v>9</c:v>
                </c:pt>
                <c:pt idx="31">
                  <c:v>8.1999999999999993</c:v>
                </c:pt>
                <c:pt idx="32">
                  <c:v>9</c:v>
                </c:pt>
              </c:numCache>
            </c:numRef>
          </c:val>
          <c:smooth val="0"/>
          <c:extLst>
            <c:ext xmlns:c16="http://schemas.microsoft.com/office/drawing/2014/chart" uri="{C3380CC4-5D6E-409C-BE32-E72D297353CC}">
              <c16:uniqueId val="{00000001-8CDB-43F7-BD36-3B76AF91A83E}"/>
            </c:ext>
          </c:extLst>
        </c:ser>
        <c:dLbls>
          <c:showLegendKey val="0"/>
          <c:showVal val="0"/>
          <c:showCatName val="0"/>
          <c:showSerName val="0"/>
          <c:showPercent val="0"/>
          <c:showBubbleSize val="0"/>
        </c:dLbls>
        <c:smooth val="0"/>
        <c:axId val="1917596368"/>
        <c:axId val="1917597456"/>
      </c:lineChart>
      <c:catAx>
        <c:axId val="19175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597456"/>
        <c:crosses val="autoZero"/>
        <c:auto val="1"/>
        <c:lblAlgn val="ctr"/>
        <c:lblOffset val="100"/>
        <c:noMultiLvlLbl val="0"/>
      </c:catAx>
      <c:valAx>
        <c:axId val="191759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759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47673282227171E-2"/>
          <c:y val="5.7458904041060951E-2"/>
          <c:w val="0.88369866933221364"/>
          <c:h val="0.79155369238311535"/>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stade 1</c:v>
                </c:pt>
                <c:pt idx="1">
                  <c:v>stade 2</c:v>
                </c:pt>
                <c:pt idx="2">
                  <c:v>stade 3</c:v>
                </c:pt>
              </c:strCache>
            </c:strRef>
          </c:cat>
          <c:val>
            <c:numRef>
              <c:f>Feuil1!$B$2:$B$4</c:f>
              <c:numCache>
                <c:formatCode>0%</c:formatCode>
                <c:ptCount val="3"/>
                <c:pt idx="0">
                  <c:v>0.52</c:v>
                </c:pt>
                <c:pt idx="1">
                  <c:v>0.27</c:v>
                </c:pt>
                <c:pt idx="2">
                  <c:v>0.21</c:v>
                </c:pt>
              </c:numCache>
            </c:numRef>
          </c:val>
          <c:extLst>
            <c:ext xmlns:c16="http://schemas.microsoft.com/office/drawing/2014/chart" uri="{C3380CC4-5D6E-409C-BE32-E72D297353CC}">
              <c16:uniqueId val="{00000000-4A7D-43DA-B329-A19E76EE0100}"/>
            </c:ext>
          </c:extLst>
        </c:ser>
        <c:dLbls>
          <c:dLblPos val="outEnd"/>
          <c:showLegendKey val="0"/>
          <c:showVal val="1"/>
          <c:showCatName val="0"/>
          <c:showSerName val="0"/>
          <c:showPercent val="0"/>
          <c:showBubbleSize val="0"/>
        </c:dLbls>
        <c:gapWidth val="219"/>
        <c:overlap val="-27"/>
        <c:axId val="1952385072"/>
        <c:axId val="1952386160"/>
      </c:barChart>
      <c:catAx>
        <c:axId val="195238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52386160"/>
        <c:crosses val="autoZero"/>
        <c:auto val="1"/>
        <c:lblAlgn val="ctr"/>
        <c:lblOffset val="100"/>
        <c:noMultiLvlLbl val="0"/>
      </c:catAx>
      <c:valAx>
        <c:axId val="195238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52385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03134404719161E-2"/>
          <c:y val="5.1309193227095533E-2"/>
          <c:w val="0.89842858689001115"/>
          <c:h val="0.79580059223120936"/>
        </c:manualLayout>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stade 0</c:v>
                </c:pt>
                <c:pt idx="1">
                  <c:v>stade 1</c:v>
                </c:pt>
                <c:pt idx="2">
                  <c:v>stade 2</c:v>
                </c:pt>
                <c:pt idx="3">
                  <c:v>stade 3</c:v>
                </c:pt>
                <c:pt idx="4">
                  <c:v>stade 4</c:v>
                </c:pt>
              </c:strCache>
            </c:strRef>
          </c:cat>
          <c:val>
            <c:numRef>
              <c:f>Feuil1!$B$2:$B$6</c:f>
              <c:numCache>
                <c:formatCode>0%</c:formatCode>
                <c:ptCount val="5"/>
                <c:pt idx="0">
                  <c:v>0.09</c:v>
                </c:pt>
                <c:pt idx="1">
                  <c:v>0.26</c:v>
                </c:pt>
                <c:pt idx="2">
                  <c:v>0.61</c:v>
                </c:pt>
                <c:pt idx="3">
                  <c:v>0.03</c:v>
                </c:pt>
                <c:pt idx="4">
                  <c:v>0</c:v>
                </c:pt>
              </c:numCache>
            </c:numRef>
          </c:val>
          <c:extLst>
            <c:ext xmlns:c16="http://schemas.microsoft.com/office/drawing/2014/chart" uri="{C3380CC4-5D6E-409C-BE32-E72D297353CC}">
              <c16:uniqueId val="{00000000-9C0B-4A40-9EDC-05E5948714D8}"/>
            </c:ext>
          </c:extLst>
        </c:ser>
        <c:dLbls>
          <c:dLblPos val="outEnd"/>
          <c:showLegendKey val="0"/>
          <c:showVal val="1"/>
          <c:showCatName val="0"/>
          <c:showSerName val="0"/>
          <c:showPercent val="0"/>
          <c:showBubbleSize val="0"/>
        </c:dLbls>
        <c:gapWidth val="219"/>
        <c:overlap val="-27"/>
        <c:axId val="1952363312"/>
        <c:axId val="1952364400"/>
      </c:barChart>
      <c:catAx>
        <c:axId val="195236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52364400"/>
        <c:crosses val="autoZero"/>
        <c:auto val="1"/>
        <c:lblAlgn val="ctr"/>
        <c:lblOffset val="100"/>
        <c:noMultiLvlLbl val="0"/>
      </c:catAx>
      <c:valAx>
        <c:axId val="195236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5236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5D91B-4E04-44EE-A4F6-86D113F8A2CA}" type="doc">
      <dgm:prSet loTypeId="urn:microsoft.com/office/officeart/2005/8/layout/orgChart1" loCatId="hierarchy" qsTypeId="urn:microsoft.com/office/officeart/2005/8/quickstyle/simple3" qsCatId="simple" csTypeId="urn:microsoft.com/office/officeart/2005/8/colors/accent1_1" csCatId="accent1" phldr="1"/>
      <dgm:spPr/>
      <dgm:t>
        <a:bodyPr/>
        <a:lstStyle/>
        <a:p>
          <a:endParaRPr lang="fr-FR"/>
        </a:p>
      </dgm:t>
    </dgm:pt>
    <dgm:pt modelId="{70EF0EA2-2C9D-4A2A-9466-14C11E559B13}">
      <dgm:prSet phldrT="[Texte]" custT="1"/>
      <dgm:spPr/>
      <dgm:t>
        <a:bodyPr/>
        <a:lstStyle/>
        <a:p>
          <a:r>
            <a:rPr lang="fr-FR" sz="2400" dirty="0" smtClean="0">
              <a:latin typeface="Times New Roman" panose="02020603050405020304" pitchFamily="18" charset="0"/>
              <a:cs typeface="Times New Roman" panose="02020603050405020304" pitchFamily="18" charset="0"/>
            </a:rPr>
            <a:t>ALL PATIENTS (66)</a:t>
          </a:r>
        </a:p>
      </dgm:t>
    </dgm:pt>
    <dgm:pt modelId="{1B9A4E46-BAF1-4408-978E-375308C198F5}" type="parTrans" cxnId="{12EF22C3-E84F-4699-BE00-6DDCAB80F57B}">
      <dgm:prSet/>
      <dgm:spPr/>
      <dgm:t>
        <a:bodyPr/>
        <a:lstStyle/>
        <a:p>
          <a:endParaRPr lang="fr-FR"/>
        </a:p>
      </dgm:t>
    </dgm:pt>
    <dgm:pt modelId="{F747A6F3-4CA4-46DD-8EC5-D2A7F1734ED8}" type="sibTrans" cxnId="{12EF22C3-E84F-4699-BE00-6DDCAB80F57B}">
      <dgm:prSet/>
      <dgm:spPr/>
      <dgm:t>
        <a:bodyPr/>
        <a:lstStyle/>
        <a:p>
          <a:endParaRPr lang="fr-FR"/>
        </a:p>
      </dgm:t>
    </dgm:pt>
    <dgm:pt modelId="{FF4BE82C-7BE0-49E0-9870-81596F5D0E30}">
      <dgm:prSet phldrT="[Texte]" custT="1"/>
      <dgm:spPr/>
      <dgm:t>
        <a:bodyPr/>
        <a:lstStyle/>
        <a:p>
          <a:r>
            <a:rPr lang="fr-FR" sz="2400" dirty="0" smtClean="0">
              <a:latin typeface="Times New Roman" panose="02020603050405020304" pitchFamily="18" charset="0"/>
              <a:cs typeface="Times New Roman" panose="02020603050405020304" pitchFamily="18" charset="0"/>
            </a:rPr>
            <a:t>POP </a:t>
          </a:r>
          <a:r>
            <a:rPr lang="fr-FR" sz="4800" dirty="0" smtClean="0">
              <a:solidFill>
                <a:srgbClr val="FF0000"/>
              </a:solidFill>
              <a:latin typeface="Times New Roman" panose="02020603050405020304" pitchFamily="18" charset="0"/>
              <a:cs typeface="Times New Roman" panose="02020603050405020304" pitchFamily="18" charset="0"/>
            </a:rPr>
            <a:t>A</a:t>
          </a:r>
          <a:r>
            <a:rPr lang="fr-FR" sz="2800" dirty="0" smtClean="0">
              <a:solidFill>
                <a:srgbClr val="FF0000"/>
              </a:solidFill>
              <a:latin typeface="Times New Roman" panose="02020603050405020304" pitchFamily="18" charset="0"/>
              <a:cs typeface="Times New Roman" panose="02020603050405020304" pitchFamily="18" charset="0"/>
            </a:rPr>
            <a:t>(33)</a:t>
          </a:r>
          <a:endParaRPr lang="fr-FR" sz="2800" dirty="0">
            <a:solidFill>
              <a:srgbClr val="FF0000"/>
            </a:solidFill>
            <a:latin typeface="Times New Roman" panose="02020603050405020304" pitchFamily="18" charset="0"/>
            <a:cs typeface="Times New Roman" panose="02020603050405020304" pitchFamily="18" charset="0"/>
          </a:endParaRPr>
        </a:p>
      </dgm:t>
    </dgm:pt>
    <dgm:pt modelId="{3B847384-8665-4126-BB1A-F0BA74CBE95B}" type="parTrans" cxnId="{944919AD-1F1E-4BFC-BBAB-115A09B4CECA}">
      <dgm:prSet/>
      <dgm:spPr/>
      <dgm:t>
        <a:bodyPr/>
        <a:lstStyle/>
        <a:p>
          <a:endParaRPr lang="fr-FR"/>
        </a:p>
      </dgm:t>
    </dgm:pt>
    <dgm:pt modelId="{004CD568-5209-449B-8A9C-9AC3C7482923}" type="sibTrans" cxnId="{944919AD-1F1E-4BFC-BBAB-115A09B4CECA}">
      <dgm:prSet/>
      <dgm:spPr/>
      <dgm:t>
        <a:bodyPr/>
        <a:lstStyle/>
        <a:p>
          <a:endParaRPr lang="fr-FR"/>
        </a:p>
      </dgm:t>
    </dgm:pt>
    <dgm:pt modelId="{95B5AE43-583A-4BF2-9228-393CB41927CC}">
      <dgm:prSet phldrT="[Texte]" custT="1"/>
      <dgm:spPr/>
      <dgm:t>
        <a:bodyPr/>
        <a:lstStyle/>
        <a:p>
          <a:pPr algn="ctr"/>
          <a:r>
            <a:rPr lang="fr-FR" sz="2400" dirty="0" smtClean="0">
              <a:latin typeface="Times New Roman" panose="02020603050405020304" pitchFamily="18" charset="0"/>
              <a:cs typeface="Times New Roman" panose="02020603050405020304" pitchFamily="18" charset="0"/>
            </a:rPr>
            <a:t>POP</a:t>
          </a:r>
          <a:r>
            <a:rPr lang="fr-FR" sz="6500" dirty="0" smtClean="0"/>
            <a:t> </a:t>
          </a:r>
          <a:r>
            <a:rPr lang="fr-FR" sz="4400" dirty="0" smtClean="0">
              <a:solidFill>
                <a:srgbClr val="00B050"/>
              </a:solidFill>
              <a:latin typeface="Times New Roman" panose="02020603050405020304" pitchFamily="18" charset="0"/>
              <a:cs typeface="Times New Roman" panose="02020603050405020304" pitchFamily="18" charset="0"/>
            </a:rPr>
            <a:t>B</a:t>
          </a:r>
          <a:r>
            <a:rPr lang="fr-FR" sz="2800" dirty="0" smtClean="0">
              <a:solidFill>
                <a:srgbClr val="00B050"/>
              </a:solidFill>
              <a:latin typeface="Times New Roman" panose="02020603050405020304" pitchFamily="18" charset="0"/>
              <a:cs typeface="Times New Roman" panose="02020603050405020304" pitchFamily="18" charset="0"/>
            </a:rPr>
            <a:t>(33)</a:t>
          </a:r>
          <a:endParaRPr lang="fr-FR" sz="2800" dirty="0">
            <a:solidFill>
              <a:srgbClr val="00B050"/>
            </a:solidFill>
            <a:latin typeface="Times New Roman" panose="02020603050405020304" pitchFamily="18" charset="0"/>
            <a:cs typeface="Times New Roman" panose="02020603050405020304" pitchFamily="18" charset="0"/>
          </a:endParaRPr>
        </a:p>
      </dgm:t>
    </dgm:pt>
    <dgm:pt modelId="{C5DFB068-533E-4114-AA1F-B5B21929E388}" type="parTrans" cxnId="{5CFA9736-A9EB-48A0-AEDE-216198F26E72}">
      <dgm:prSet/>
      <dgm:spPr/>
      <dgm:t>
        <a:bodyPr/>
        <a:lstStyle/>
        <a:p>
          <a:endParaRPr lang="fr-FR"/>
        </a:p>
      </dgm:t>
    </dgm:pt>
    <dgm:pt modelId="{37209A5E-BBF0-4E9B-BBAD-475E92F483A7}" type="sibTrans" cxnId="{5CFA9736-A9EB-48A0-AEDE-216198F26E72}">
      <dgm:prSet/>
      <dgm:spPr/>
      <dgm:t>
        <a:bodyPr/>
        <a:lstStyle/>
        <a:p>
          <a:endParaRPr lang="fr-FR"/>
        </a:p>
      </dgm:t>
    </dgm:pt>
    <dgm:pt modelId="{9E025A76-201F-43BB-B6B2-DB76A665B89D}" type="pres">
      <dgm:prSet presAssocID="{5415D91B-4E04-44EE-A4F6-86D113F8A2CA}" presName="hierChild1" presStyleCnt="0">
        <dgm:presLayoutVars>
          <dgm:orgChart val="1"/>
          <dgm:chPref val="1"/>
          <dgm:dir/>
          <dgm:animOne val="branch"/>
          <dgm:animLvl val="lvl"/>
          <dgm:resizeHandles/>
        </dgm:presLayoutVars>
      </dgm:prSet>
      <dgm:spPr/>
      <dgm:t>
        <a:bodyPr/>
        <a:lstStyle/>
        <a:p>
          <a:endParaRPr lang="fr-FR"/>
        </a:p>
      </dgm:t>
    </dgm:pt>
    <dgm:pt modelId="{34069814-A868-442D-8BFB-AEDFE2EAE1DE}" type="pres">
      <dgm:prSet presAssocID="{70EF0EA2-2C9D-4A2A-9466-14C11E559B13}" presName="hierRoot1" presStyleCnt="0">
        <dgm:presLayoutVars>
          <dgm:hierBranch val="init"/>
        </dgm:presLayoutVars>
      </dgm:prSet>
      <dgm:spPr/>
    </dgm:pt>
    <dgm:pt modelId="{792EFE88-68F0-4E94-A2FD-EF715E8D9CFF}" type="pres">
      <dgm:prSet presAssocID="{70EF0EA2-2C9D-4A2A-9466-14C11E559B13}" presName="rootComposite1" presStyleCnt="0"/>
      <dgm:spPr/>
    </dgm:pt>
    <dgm:pt modelId="{848613BA-DB5E-4137-9395-550EA79525DE}" type="pres">
      <dgm:prSet presAssocID="{70EF0EA2-2C9D-4A2A-9466-14C11E559B13}" presName="rootText1" presStyleLbl="node0" presStyleIdx="0" presStyleCnt="1" custScaleX="171939" custLinFactNeighborY="-35449">
        <dgm:presLayoutVars>
          <dgm:chPref val="3"/>
        </dgm:presLayoutVars>
      </dgm:prSet>
      <dgm:spPr/>
      <dgm:t>
        <a:bodyPr/>
        <a:lstStyle/>
        <a:p>
          <a:endParaRPr lang="fr-FR"/>
        </a:p>
      </dgm:t>
    </dgm:pt>
    <dgm:pt modelId="{D3011F0B-12A3-42DB-9236-369158826CB4}" type="pres">
      <dgm:prSet presAssocID="{70EF0EA2-2C9D-4A2A-9466-14C11E559B13}" presName="rootConnector1" presStyleLbl="node1" presStyleIdx="0" presStyleCnt="0"/>
      <dgm:spPr/>
      <dgm:t>
        <a:bodyPr/>
        <a:lstStyle/>
        <a:p>
          <a:endParaRPr lang="fr-FR"/>
        </a:p>
      </dgm:t>
    </dgm:pt>
    <dgm:pt modelId="{B4E9BC8E-E978-49D9-A536-4162EC858694}" type="pres">
      <dgm:prSet presAssocID="{70EF0EA2-2C9D-4A2A-9466-14C11E559B13}" presName="hierChild2" presStyleCnt="0"/>
      <dgm:spPr/>
    </dgm:pt>
    <dgm:pt modelId="{41EEFDA4-C355-4F71-8F5C-CF7271BB16FE}" type="pres">
      <dgm:prSet presAssocID="{3B847384-8665-4126-BB1A-F0BA74CBE95B}" presName="Name37" presStyleLbl="parChTrans1D2" presStyleIdx="0" presStyleCnt="2"/>
      <dgm:spPr/>
      <dgm:t>
        <a:bodyPr/>
        <a:lstStyle/>
        <a:p>
          <a:endParaRPr lang="fr-FR"/>
        </a:p>
      </dgm:t>
    </dgm:pt>
    <dgm:pt modelId="{8BA76FBE-05D6-439D-9BE7-9ED4AB8FEE25}" type="pres">
      <dgm:prSet presAssocID="{FF4BE82C-7BE0-49E0-9870-81596F5D0E30}" presName="hierRoot2" presStyleCnt="0">
        <dgm:presLayoutVars>
          <dgm:hierBranch val="init"/>
        </dgm:presLayoutVars>
      </dgm:prSet>
      <dgm:spPr/>
    </dgm:pt>
    <dgm:pt modelId="{ACA950FA-14B3-4757-B6DB-AD17161A3CB6}" type="pres">
      <dgm:prSet presAssocID="{FF4BE82C-7BE0-49E0-9870-81596F5D0E30}" presName="rootComposite" presStyleCnt="0"/>
      <dgm:spPr/>
    </dgm:pt>
    <dgm:pt modelId="{35059060-B4F0-42E7-B9B2-E4814F692A9A}" type="pres">
      <dgm:prSet presAssocID="{FF4BE82C-7BE0-49E0-9870-81596F5D0E30}" presName="rootText" presStyleLbl="node2" presStyleIdx="0" presStyleCnt="2" custScaleX="150267">
        <dgm:presLayoutVars>
          <dgm:chPref val="3"/>
        </dgm:presLayoutVars>
      </dgm:prSet>
      <dgm:spPr/>
      <dgm:t>
        <a:bodyPr/>
        <a:lstStyle/>
        <a:p>
          <a:endParaRPr lang="fr-FR"/>
        </a:p>
      </dgm:t>
    </dgm:pt>
    <dgm:pt modelId="{68967F4F-5966-4855-9E1E-29BA788E6F4A}" type="pres">
      <dgm:prSet presAssocID="{FF4BE82C-7BE0-49E0-9870-81596F5D0E30}" presName="rootConnector" presStyleLbl="node2" presStyleIdx="0" presStyleCnt="2"/>
      <dgm:spPr/>
      <dgm:t>
        <a:bodyPr/>
        <a:lstStyle/>
        <a:p>
          <a:endParaRPr lang="fr-FR"/>
        </a:p>
      </dgm:t>
    </dgm:pt>
    <dgm:pt modelId="{5FCBDA27-D89C-4BFF-BF0C-924E25A38E58}" type="pres">
      <dgm:prSet presAssocID="{FF4BE82C-7BE0-49E0-9870-81596F5D0E30}" presName="hierChild4" presStyleCnt="0"/>
      <dgm:spPr/>
    </dgm:pt>
    <dgm:pt modelId="{8CFC5FF3-536F-4C54-ADE6-1BA5AB7A94C4}" type="pres">
      <dgm:prSet presAssocID="{FF4BE82C-7BE0-49E0-9870-81596F5D0E30}" presName="hierChild5" presStyleCnt="0"/>
      <dgm:spPr/>
    </dgm:pt>
    <dgm:pt modelId="{A33D73C3-D700-4AE7-83B4-3C7E59EA2CB3}" type="pres">
      <dgm:prSet presAssocID="{C5DFB068-533E-4114-AA1F-B5B21929E388}" presName="Name37" presStyleLbl="parChTrans1D2" presStyleIdx="1" presStyleCnt="2"/>
      <dgm:spPr/>
      <dgm:t>
        <a:bodyPr/>
        <a:lstStyle/>
        <a:p>
          <a:endParaRPr lang="fr-FR"/>
        </a:p>
      </dgm:t>
    </dgm:pt>
    <dgm:pt modelId="{DEE4110D-8267-4196-BBA9-6C587391C1E7}" type="pres">
      <dgm:prSet presAssocID="{95B5AE43-583A-4BF2-9228-393CB41927CC}" presName="hierRoot2" presStyleCnt="0">
        <dgm:presLayoutVars>
          <dgm:hierBranch val="init"/>
        </dgm:presLayoutVars>
      </dgm:prSet>
      <dgm:spPr/>
    </dgm:pt>
    <dgm:pt modelId="{C6BE8515-1C76-497D-A7ED-6C9E67D6527B}" type="pres">
      <dgm:prSet presAssocID="{95B5AE43-583A-4BF2-9228-393CB41927CC}" presName="rootComposite" presStyleCnt="0"/>
      <dgm:spPr/>
    </dgm:pt>
    <dgm:pt modelId="{7104FB5D-126D-4F30-839F-A9EEA077B60E}" type="pres">
      <dgm:prSet presAssocID="{95B5AE43-583A-4BF2-9228-393CB41927CC}" presName="rootText" presStyleLbl="node2" presStyleIdx="1" presStyleCnt="2" custScaleX="139816">
        <dgm:presLayoutVars>
          <dgm:chPref val="3"/>
        </dgm:presLayoutVars>
      </dgm:prSet>
      <dgm:spPr/>
      <dgm:t>
        <a:bodyPr/>
        <a:lstStyle/>
        <a:p>
          <a:endParaRPr lang="fr-FR"/>
        </a:p>
      </dgm:t>
    </dgm:pt>
    <dgm:pt modelId="{D4603282-B314-4AE2-AA87-60FF16AC4E93}" type="pres">
      <dgm:prSet presAssocID="{95B5AE43-583A-4BF2-9228-393CB41927CC}" presName="rootConnector" presStyleLbl="node2" presStyleIdx="1" presStyleCnt="2"/>
      <dgm:spPr/>
      <dgm:t>
        <a:bodyPr/>
        <a:lstStyle/>
        <a:p>
          <a:endParaRPr lang="fr-FR"/>
        </a:p>
      </dgm:t>
    </dgm:pt>
    <dgm:pt modelId="{9D2E5EB7-0785-4E2D-8DAF-99EC314BE902}" type="pres">
      <dgm:prSet presAssocID="{95B5AE43-583A-4BF2-9228-393CB41927CC}" presName="hierChild4" presStyleCnt="0"/>
      <dgm:spPr/>
    </dgm:pt>
    <dgm:pt modelId="{D53EFE51-FCC3-4624-B5C2-B892C73406C3}" type="pres">
      <dgm:prSet presAssocID="{95B5AE43-583A-4BF2-9228-393CB41927CC}" presName="hierChild5" presStyleCnt="0"/>
      <dgm:spPr/>
    </dgm:pt>
    <dgm:pt modelId="{04E4C3CE-A4AE-4D09-8258-65E1B21DBA8A}" type="pres">
      <dgm:prSet presAssocID="{70EF0EA2-2C9D-4A2A-9466-14C11E559B13}" presName="hierChild3" presStyleCnt="0"/>
      <dgm:spPr/>
    </dgm:pt>
  </dgm:ptLst>
  <dgm:cxnLst>
    <dgm:cxn modelId="{11CF982B-5DA4-48BD-8321-54F706292EC3}" type="presOf" srcId="{3B847384-8665-4126-BB1A-F0BA74CBE95B}" destId="{41EEFDA4-C355-4F71-8F5C-CF7271BB16FE}" srcOrd="0" destOrd="0" presId="urn:microsoft.com/office/officeart/2005/8/layout/orgChart1"/>
    <dgm:cxn modelId="{305BBBB4-9AD8-437A-A3F5-59CC3F00056C}" type="presOf" srcId="{95B5AE43-583A-4BF2-9228-393CB41927CC}" destId="{7104FB5D-126D-4F30-839F-A9EEA077B60E}" srcOrd="0" destOrd="0" presId="urn:microsoft.com/office/officeart/2005/8/layout/orgChart1"/>
    <dgm:cxn modelId="{944919AD-1F1E-4BFC-BBAB-115A09B4CECA}" srcId="{70EF0EA2-2C9D-4A2A-9466-14C11E559B13}" destId="{FF4BE82C-7BE0-49E0-9870-81596F5D0E30}" srcOrd="0" destOrd="0" parTransId="{3B847384-8665-4126-BB1A-F0BA74CBE95B}" sibTransId="{004CD568-5209-449B-8A9C-9AC3C7482923}"/>
    <dgm:cxn modelId="{F09DECE1-5C37-40B9-B9DF-B37042641431}" type="presOf" srcId="{95B5AE43-583A-4BF2-9228-393CB41927CC}" destId="{D4603282-B314-4AE2-AA87-60FF16AC4E93}" srcOrd="1" destOrd="0" presId="urn:microsoft.com/office/officeart/2005/8/layout/orgChart1"/>
    <dgm:cxn modelId="{A94E60AB-9C90-49A2-B1CE-E1AED781EC70}" type="presOf" srcId="{C5DFB068-533E-4114-AA1F-B5B21929E388}" destId="{A33D73C3-D700-4AE7-83B4-3C7E59EA2CB3}" srcOrd="0" destOrd="0" presId="urn:microsoft.com/office/officeart/2005/8/layout/orgChart1"/>
    <dgm:cxn modelId="{5CFA9736-A9EB-48A0-AEDE-216198F26E72}" srcId="{70EF0EA2-2C9D-4A2A-9466-14C11E559B13}" destId="{95B5AE43-583A-4BF2-9228-393CB41927CC}" srcOrd="1" destOrd="0" parTransId="{C5DFB068-533E-4114-AA1F-B5B21929E388}" sibTransId="{37209A5E-BBF0-4E9B-BBAD-475E92F483A7}"/>
    <dgm:cxn modelId="{13923376-9F2B-42EE-B2FC-A54E41EC7C1E}" type="presOf" srcId="{70EF0EA2-2C9D-4A2A-9466-14C11E559B13}" destId="{D3011F0B-12A3-42DB-9236-369158826CB4}" srcOrd="1" destOrd="0" presId="urn:microsoft.com/office/officeart/2005/8/layout/orgChart1"/>
    <dgm:cxn modelId="{12EF22C3-E84F-4699-BE00-6DDCAB80F57B}" srcId="{5415D91B-4E04-44EE-A4F6-86D113F8A2CA}" destId="{70EF0EA2-2C9D-4A2A-9466-14C11E559B13}" srcOrd="0" destOrd="0" parTransId="{1B9A4E46-BAF1-4408-978E-375308C198F5}" sibTransId="{F747A6F3-4CA4-46DD-8EC5-D2A7F1734ED8}"/>
    <dgm:cxn modelId="{9769145A-065E-4D57-BFAC-7F724D553406}" type="presOf" srcId="{5415D91B-4E04-44EE-A4F6-86D113F8A2CA}" destId="{9E025A76-201F-43BB-B6B2-DB76A665B89D}" srcOrd="0" destOrd="0" presId="urn:microsoft.com/office/officeart/2005/8/layout/orgChart1"/>
    <dgm:cxn modelId="{4B1FCF9A-749D-4539-BCFA-FA51AC75FB22}" type="presOf" srcId="{FF4BE82C-7BE0-49E0-9870-81596F5D0E30}" destId="{68967F4F-5966-4855-9E1E-29BA788E6F4A}" srcOrd="1" destOrd="0" presId="urn:microsoft.com/office/officeart/2005/8/layout/orgChart1"/>
    <dgm:cxn modelId="{20625B2A-1D4E-46EA-B8D5-2D36A995A157}" type="presOf" srcId="{FF4BE82C-7BE0-49E0-9870-81596F5D0E30}" destId="{35059060-B4F0-42E7-B9B2-E4814F692A9A}" srcOrd="0" destOrd="0" presId="urn:microsoft.com/office/officeart/2005/8/layout/orgChart1"/>
    <dgm:cxn modelId="{3056E598-D4F9-4294-AC3B-D237DF49A97F}" type="presOf" srcId="{70EF0EA2-2C9D-4A2A-9466-14C11E559B13}" destId="{848613BA-DB5E-4137-9395-550EA79525DE}" srcOrd="0" destOrd="0" presId="urn:microsoft.com/office/officeart/2005/8/layout/orgChart1"/>
    <dgm:cxn modelId="{F8F7803C-8D93-4F46-8CE2-208596E1E090}" type="presParOf" srcId="{9E025A76-201F-43BB-B6B2-DB76A665B89D}" destId="{34069814-A868-442D-8BFB-AEDFE2EAE1DE}" srcOrd="0" destOrd="0" presId="urn:microsoft.com/office/officeart/2005/8/layout/orgChart1"/>
    <dgm:cxn modelId="{E606D7AE-1E06-4F53-A4F7-8F7017EFBB1C}" type="presParOf" srcId="{34069814-A868-442D-8BFB-AEDFE2EAE1DE}" destId="{792EFE88-68F0-4E94-A2FD-EF715E8D9CFF}" srcOrd="0" destOrd="0" presId="urn:microsoft.com/office/officeart/2005/8/layout/orgChart1"/>
    <dgm:cxn modelId="{C065979E-DEEE-431E-B885-4F75B154BBBA}" type="presParOf" srcId="{792EFE88-68F0-4E94-A2FD-EF715E8D9CFF}" destId="{848613BA-DB5E-4137-9395-550EA79525DE}" srcOrd="0" destOrd="0" presId="urn:microsoft.com/office/officeart/2005/8/layout/orgChart1"/>
    <dgm:cxn modelId="{DE309883-8A66-4C8D-B0DB-0F0BB4B82044}" type="presParOf" srcId="{792EFE88-68F0-4E94-A2FD-EF715E8D9CFF}" destId="{D3011F0B-12A3-42DB-9236-369158826CB4}" srcOrd="1" destOrd="0" presId="urn:microsoft.com/office/officeart/2005/8/layout/orgChart1"/>
    <dgm:cxn modelId="{78C2FB0D-9555-473E-9B35-C96B9BA4632F}" type="presParOf" srcId="{34069814-A868-442D-8BFB-AEDFE2EAE1DE}" destId="{B4E9BC8E-E978-49D9-A536-4162EC858694}" srcOrd="1" destOrd="0" presId="urn:microsoft.com/office/officeart/2005/8/layout/orgChart1"/>
    <dgm:cxn modelId="{370525B2-28A1-42D8-A29A-B33D8EA476B2}" type="presParOf" srcId="{B4E9BC8E-E978-49D9-A536-4162EC858694}" destId="{41EEFDA4-C355-4F71-8F5C-CF7271BB16FE}" srcOrd="0" destOrd="0" presId="urn:microsoft.com/office/officeart/2005/8/layout/orgChart1"/>
    <dgm:cxn modelId="{ED451ED7-9E70-428B-887B-365603253C87}" type="presParOf" srcId="{B4E9BC8E-E978-49D9-A536-4162EC858694}" destId="{8BA76FBE-05D6-439D-9BE7-9ED4AB8FEE25}" srcOrd="1" destOrd="0" presId="urn:microsoft.com/office/officeart/2005/8/layout/orgChart1"/>
    <dgm:cxn modelId="{678C3848-1661-460F-BCCD-105A31D45CFB}" type="presParOf" srcId="{8BA76FBE-05D6-439D-9BE7-9ED4AB8FEE25}" destId="{ACA950FA-14B3-4757-B6DB-AD17161A3CB6}" srcOrd="0" destOrd="0" presId="urn:microsoft.com/office/officeart/2005/8/layout/orgChart1"/>
    <dgm:cxn modelId="{50E0B79F-F7F8-4824-BD87-C6FEEE6ABF8E}" type="presParOf" srcId="{ACA950FA-14B3-4757-B6DB-AD17161A3CB6}" destId="{35059060-B4F0-42E7-B9B2-E4814F692A9A}" srcOrd="0" destOrd="0" presId="urn:microsoft.com/office/officeart/2005/8/layout/orgChart1"/>
    <dgm:cxn modelId="{0D1A314A-25EF-4E02-80A5-DDDCBCA4C30E}" type="presParOf" srcId="{ACA950FA-14B3-4757-B6DB-AD17161A3CB6}" destId="{68967F4F-5966-4855-9E1E-29BA788E6F4A}" srcOrd="1" destOrd="0" presId="urn:microsoft.com/office/officeart/2005/8/layout/orgChart1"/>
    <dgm:cxn modelId="{31145A93-DFDA-4C2E-B44E-95D8034D3CAD}" type="presParOf" srcId="{8BA76FBE-05D6-439D-9BE7-9ED4AB8FEE25}" destId="{5FCBDA27-D89C-4BFF-BF0C-924E25A38E58}" srcOrd="1" destOrd="0" presId="urn:microsoft.com/office/officeart/2005/8/layout/orgChart1"/>
    <dgm:cxn modelId="{8714593B-F87D-4B65-84C4-E7BFB7B2A47F}" type="presParOf" srcId="{8BA76FBE-05D6-439D-9BE7-9ED4AB8FEE25}" destId="{8CFC5FF3-536F-4C54-ADE6-1BA5AB7A94C4}" srcOrd="2" destOrd="0" presId="urn:microsoft.com/office/officeart/2005/8/layout/orgChart1"/>
    <dgm:cxn modelId="{FD8EB21A-9B8B-47E0-8069-8E81E036E56A}" type="presParOf" srcId="{B4E9BC8E-E978-49D9-A536-4162EC858694}" destId="{A33D73C3-D700-4AE7-83B4-3C7E59EA2CB3}" srcOrd="2" destOrd="0" presId="urn:microsoft.com/office/officeart/2005/8/layout/orgChart1"/>
    <dgm:cxn modelId="{1DFB79AF-A7FF-4C5B-AA46-9B126F0C0E95}" type="presParOf" srcId="{B4E9BC8E-E978-49D9-A536-4162EC858694}" destId="{DEE4110D-8267-4196-BBA9-6C587391C1E7}" srcOrd="3" destOrd="0" presId="urn:microsoft.com/office/officeart/2005/8/layout/orgChart1"/>
    <dgm:cxn modelId="{16580EAA-C70B-474D-95D2-F783571E9555}" type="presParOf" srcId="{DEE4110D-8267-4196-BBA9-6C587391C1E7}" destId="{C6BE8515-1C76-497D-A7ED-6C9E67D6527B}" srcOrd="0" destOrd="0" presId="urn:microsoft.com/office/officeart/2005/8/layout/orgChart1"/>
    <dgm:cxn modelId="{822B9BBB-C4A8-4885-9E1F-DEE94E00D0A1}" type="presParOf" srcId="{C6BE8515-1C76-497D-A7ED-6C9E67D6527B}" destId="{7104FB5D-126D-4F30-839F-A9EEA077B60E}" srcOrd="0" destOrd="0" presId="urn:microsoft.com/office/officeart/2005/8/layout/orgChart1"/>
    <dgm:cxn modelId="{6121D55C-A20D-4B96-9FF9-0527821D2155}" type="presParOf" srcId="{C6BE8515-1C76-497D-A7ED-6C9E67D6527B}" destId="{D4603282-B314-4AE2-AA87-60FF16AC4E93}" srcOrd="1" destOrd="0" presId="urn:microsoft.com/office/officeart/2005/8/layout/orgChart1"/>
    <dgm:cxn modelId="{443BAADE-B7DA-49FF-9B22-8EF86905DB8E}" type="presParOf" srcId="{DEE4110D-8267-4196-BBA9-6C587391C1E7}" destId="{9D2E5EB7-0785-4E2D-8DAF-99EC314BE902}" srcOrd="1" destOrd="0" presId="urn:microsoft.com/office/officeart/2005/8/layout/orgChart1"/>
    <dgm:cxn modelId="{41523C0D-C65F-4A0F-9BA5-FC206A416776}" type="presParOf" srcId="{DEE4110D-8267-4196-BBA9-6C587391C1E7}" destId="{D53EFE51-FCC3-4624-B5C2-B892C73406C3}" srcOrd="2" destOrd="0" presId="urn:microsoft.com/office/officeart/2005/8/layout/orgChart1"/>
    <dgm:cxn modelId="{FEF5CA20-B813-47C5-8BA0-2BB67CC8BA49}" type="presParOf" srcId="{34069814-A868-442D-8BFB-AEDFE2EAE1DE}" destId="{04E4C3CE-A4AE-4D09-8258-65E1B21DBA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D73C3-D700-4AE7-83B4-3C7E59EA2CB3}">
      <dsp:nvSpPr>
        <dsp:cNvPr id="0" name=""/>
        <dsp:cNvSpPr/>
      </dsp:nvSpPr>
      <dsp:spPr>
        <a:xfrm>
          <a:off x="3523916" y="1508995"/>
          <a:ext cx="1937604" cy="876207"/>
        </a:xfrm>
        <a:custGeom>
          <a:avLst/>
          <a:gdLst/>
          <a:ahLst/>
          <a:cxnLst/>
          <a:rect l="0" t="0" r="0" b="0"/>
          <a:pathLst>
            <a:path>
              <a:moveTo>
                <a:pt x="0" y="0"/>
              </a:moveTo>
              <a:lnTo>
                <a:pt x="0" y="638627"/>
              </a:lnTo>
              <a:lnTo>
                <a:pt x="1937604" y="638627"/>
              </a:lnTo>
              <a:lnTo>
                <a:pt x="1937604" y="876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EEFDA4-C355-4F71-8F5C-CF7271BB16FE}">
      <dsp:nvSpPr>
        <dsp:cNvPr id="0" name=""/>
        <dsp:cNvSpPr/>
      </dsp:nvSpPr>
      <dsp:spPr>
        <a:xfrm>
          <a:off x="1704547" y="1508995"/>
          <a:ext cx="1819368" cy="876207"/>
        </a:xfrm>
        <a:custGeom>
          <a:avLst/>
          <a:gdLst/>
          <a:ahLst/>
          <a:cxnLst/>
          <a:rect l="0" t="0" r="0" b="0"/>
          <a:pathLst>
            <a:path>
              <a:moveTo>
                <a:pt x="1819368" y="0"/>
              </a:moveTo>
              <a:lnTo>
                <a:pt x="1819368" y="638627"/>
              </a:lnTo>
              <a:lnTo>
                <a:pt x="0" y="638627"/>
              </a:lnTo>
              <a:lnTo>
                <a:pt x="0" y="8762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8613BA-DB5E-4137-9395-550EA79525DE}">
      <dsp:nvSpPr>
        <dsp:cNvPr id="0" name=""/>
        <dsp:cNvSpPr/>
      </dsp:nvSpPr>
      <dsp:spPr>
        <a:xfrm>
          <a:off x="1578709" y="377659"/>
          <a:ext cx="3890413" cy="113133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anose="02020603050405020304" pitchFamily="18" charset="0"/>
              <a:cs typeface="Times New Roman" panose="02020603050405020304" pitchFamily="18" charset="0"/>
            </a:rPr>
            <a:t>ALL PATIENTS (66)</a:t>
          </a:r>
        </a:p>
      </dsp:txBody>
      <dsp:txXfrm>
        <a:off x="1578709" y="377659"/>
        <a:ext cx="3890413" cy="1131335"/>
      </dsp:txXfrm>
    </dsp:sp>
    <dsp:sp modelId="{35059060-B4F0-42E7-B9B2-E4814F692A9A}">
      <dsp:nvSpPr>
        <dsp:cNvPr id="0" name=""/>
        <dsp:cNvSpPr/>
      </dsp:nvSpPr>
      <dsp:spPr>
        <a:xfrm>
          <a:off x="4524" y="2385202"/>
          <a:ext cx="3400047" cy="113133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anose="02020603050405020304" pitchFamily="18" charset="0"/>
              <a:cs typeface="Times New Roman" panose="02020603050405020304" pitchFamily="18" charset="0"/>
            </a:rPr>
            <a:t>POP </a:t>
          </a:r>
          <a:r>
            <a:rPr lang="fr-FR" sz="4800" kern="1200" dirty="0" smtClean="0">
              <a:solidFill>
                <a:srgbClr val="FF0000"/>
              </a:solidFill>
              <a:latin typeface="Times New Roman" panose="02020603050405020304" pitchFamily="18" charset="0"/>
              <a:cs typeface="Times New Roman" panose="02020603050405020304" pitchFamily="18" charset="0"/>
            </a:rPr>
            <a:t>A</a:t>
          </a:r>
          <a:r>
            <a:rPr lang="fr-FR" sz="2800" kern="1200" dirty="0" smtClean="0">
              <a:solidFill>
                <a:srgbClr val="FF0000"/>
              </a:solidFill>
              <a:latin typeface="Times New Roman" panose="02020603050405020304" pitchFamily="18" charset="0"/>
              <a:cs typeface="Times New Roman" panose="02020603050405020304" pitchFamily="18" charset="0"/>
            </a:rPr>
            <a:t>(33)</a:t>
          </a:r>
          <a:endParaRPr lang="fr-FR" sz="2800" kern="1200" dirty="0">
            <a:solidFill>
              <a:srgbClr val="FF0000"/>
            </a:solidFill>
            <a:latin typeface="Times New Roman" panose="02020603050405020304" pitchFamily="18" charset="0"/>
            <a:cs typeface="Times New Roman" panose="02020603050405020304" pitchFamily="18" charset="0"/>
          </a:endParaRPr>
        </a:p>
      </dsp:txBody>
      <dsp:txXfrm>
        <a:off x="4524" y="2385202"/>
        <a:ext cx="3400047" cy="1131335"/>
      </dsp:txXfrm>
    </dsp:sp>
    <dsp:sp modelId="{7104FB5D-126D-4F30-839F-A9EEA077B60E}">
      <dsp:nvSpPr>
        <dsp:cNvPr id="0" name=""/>
        <dsp:cNvSpPr/>
      </dsp:nvSpPr>
      <dsp:spPr>
        <a:xfrm>
          <a:off x="3879732" y="2385202"/>
          <a:ext cx="3163575" cy="113133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latin typeface="Times New Roman" panose="02020603050405020304" pitchFamily="18" charset="0"/>
              <a:cs typeface="Times New Roman" panose="02020603050405020304" pitchFamily="18" charset="0"/>
            </a:rPr>
            <a:t>POP</a:t>
          </a:r>
          <a:r>
            <a:rPr lang="fr-FR" sz="6500" kern="1200" dirty="0" smtClean="0"/>
            <a:t> </a:t>
          </a:r>
          <a:r>
            <a:rPr lang="fr-FR" sz="4400" kern="1200" dirty="0" smtClean="0">
              <a:solidFill>
                <a:srgbClr val="00B050"/>
              </a:solidFill>
              <a:latin typeface="Times New Roman" panose="02020603050405020304" pitchFamily="18" charset="0"/>
              <a:cs typeface="Times New Roman" panose="02020603050405020304" pitchFamily="18" charset="0"/>
            </a:rPr>
            <a:t>B</a:t>
          </a:r>
          <a:r>
            <a:rPr lang="fr-FR" sz="2800" kern="1200" dirty="0" smtClean="0">
              <a:solidFill>
                <a:srgbClr val="00B050"/>
              </a:solidFill>
              <a:latin typeface="Times New Roman" panose="02020603050405020304" pitchFamily="18" charset="0"/>
              <a:cs typeface="Times New Roman" panose="02020603050405020304" pitchFamily="18" charset="0"/>
            </a:rPr>
            <a:t>(33)</a:t>
          </a:r>
          <a:endParaRPr lang="fr-FR" sz="2800" kern="1200" dirty="0">
            <a:solidFill>
              <a:srgbClr val="00B050"/>
            </a:solidFill>
            <a:latin typeface="Times New Roman" panose="02020603050405020304" pitchFamily="18" charset="0"/>
            <a:cs typeface="Times New Roman" panose="02020603050405020304" pitchFamily="18" charset="0"/>
          </a:endParaRPr>
        </a:p>
      </dsp:txBody>
      <dsp:txXfrm>
        <a:off x="3879732" y="2385202"/>
        <a:ext cx="3163575" cy="1131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0.12776</cdr:x>
      <cdr:y>0.02536</cdr:y>
    </cdr:from>
    <cdr:to>
      <cdr:x>0.32612</cdr:x>
      <cdr:y>0.97464</cdr:y>
    </cdr:to>
    <cdr:sp macro="" textlink="">
      <cdr:nvSpPr>
        <cdr:cNvPr id="2" name="Rectangle 1"/>
        <cdr:cNvSpPr/>
      </cdr:nvSpPr>
      <cdr:spPr>
        <a:xfrm xmlns:a="http://schemas.openxmlformats.org/drawingml/2006/main">
          <a:off x="704448" y="75845"/>
          <a:ext cx="1093671" cy="283945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0.46898</cdr:x>
      <cdr:y>0.05031</cdr:y>
    </cdr:from>
    <cdr:to>
      <cdr:x>0.58351</cdr:x>
      <cdr:y>0.94969</cdr:y>
    </cdr:to>
    <cdr:sp macro="" textlink="">
      <cdr:nvSpPr>
        <cdr:cNvPr id="2" name="Rectangle 1"/>
        <cdr:cNvSpPr/>
      </cdr:nvSpPr>
      <cdr:spPr>
        <a:xfrm xmlns:a="http://schemas.openxmlformats.org/drawingml/2006/main">
          <a:off x="2890208" y="128337"/>
          <a:ext cx="705853" cy="2294021"/>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4FD10-7F32-4248-A230-796180644850}" type="datetimeFigureOut">
              <a:rPr lang="fr-FR" smtClean="0"/>
              <a:t>24/12/2023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3340F-AC74-4D3A-86AB-E3802074E10B}" type="slidenum">
              <a:rPr lang="fr-FR" smtClean="0"/>
              <a:t>‹N°›</a:t>
            </a:fld>
            <a:endParaRPr lang="fr-FR"/>
          </a:p>
        </p:txBody>
      </p:sp>
    </p:spTree>
    <p:extLst>
      <p:ext uri="{BB962C8B-B14F-4D97-AF65-F5344CB8AC3E}">
        <p14:creationId xmlns:p14="http://schemas.microsoft.com/office/powerpoint/2010/main" val="33621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latin typeface="Tahoma" panose="020B0604030504040204" pitchFamily="34" charset="0"/>
                <a:ea typeface="Tahoma" panose="020B0604030504040204" pitchFamily="34" charset="0"/>
                <a:cs typeface="Tahoma" panose="020B0604030504040204" pitchFamily="34" charset="0"/>
              </a:rPr>
              <a:t>Moor</a:t>
            </a:r>
            <a:r>
              <a:rPr lang="fr-FR" dirty="0">
                <a:latin typeface="Tahoma" panose="020B0604030504040204" pitchFamily="34" charset="0"/>
                <a:ea typeface="Tahoma" panose="020B0604030504040204" pitchFamily="34" charset="0"/>
                <a:cs typeface="Tahoma" panose="020B0604030504040204" pitchFamily="34" charset="0"/>
              </a:rPr>
              <a:t> et Al ont introduit un paramètre radiologique en 2013 qui permet de combiner à la fois l’</a:t>
            </a:r>
            <a:r>
              <a:rPr lang="fr-FR" b="1" dirty="0">
                <a:latin typeface="Tahoma" panose="020B0604030504040204" pitchFamily="34" charset="0"/>
                <a:ea typeface="Tahoma" panose="020B0604030504040204" pitchFamily="34" charset="0"/>
                <a:cs typeface="Tahoma" panose="020B0604030504040204" pitchFamily="34" charset="0"/>
              </a:rPr>
              <a:t>inclinaison glénoïdale </a:t>
            </a:r>
            <a:r>
              <a:rPr lang="fr-FR" dirty="0">
                <a:latin typeface="Tahoma" panose="020B0604030504040204" pitchFamily="34" charset="0"/>
                <a:ea typeface="Tahoma" panose="020B0604030504040204" pitchFamily="34" charset="0"/>
                <a:cs typeface="Tahoma" panose="020B0604030504040204" pitchFamily="34" charset="0"/>
              </a:rPr>
              <a:t>et le </a:t>
            </a:r>
            <a:r>
              <a:rPr lang="fr-FR" b="1" dirty="0">
                <a:latin typeface="Tahoma" panose="020B0604030504040204" pitchFamily="34" charset="0"/>
                <a:ea typeface="Tahoma" panose="020B0604030504040204" pitchFamily="34" charset="0"/>
                <a:cs typeface="Tahoma" panose="020B0604030504040204" pitchFamily="34" charset="0"/>
              </a:rPr>
              <a:t>débord latéral de l’acromion</a:t>
            </a:r>
            <a:r>
              <a:rPr lang="fr-FR" dirty="0">
                <a:latin typeface="Tahoma" panose="020B0604030504040204" pitchFamily="34" charset="0"/>
                <a:ea typeface="Tahoma" panose="020B0604030504040204" pitchFamily="34" charset="0"/>
                <a:cs typeface="Tahoma" panose="020B0604030504040204" pitchFamily="34" charset="0"/>
              </a:rPr>
              <a:t>, L’angle critique de l’épaule ou « </a:t>
            </a:r>
            <a:r>
              <a:rPr lang="fr-FR" dirty="0" err="1">
                <a:latin typeface="Tahoma" panose="020B0604030504040204" pitchFamily="34" charset="0"/>
                <a:ea typeface="Tahoma" panose="020B0604030504040204" pitchFamily="34" charset="0"/>
                <a:cs typeface="Tahoma" panose="020B0604030504040204" pitchFamily="34" charset="0"/>
              </a:rPr>
              <a:t>Critical</a:t>
            </a:r>
            <a:r>
              <a:rPr lang="fr-FR" dirty="0">
                <a:latin typeface="Tahoma" panose="020B0604030504040204" pitchFamily="34" charset="0"/>
                <a:ea typeface="Tahoma" panose="020B0604030504040204" pitchFamily="34" charset="0"/>
                <a:cs typeface="Tahoma" panose="020B0604030504040204" pitchFamily="34" charset="0"/>
              </a:rPr>
              <a:t> </a:t>
            </a:r>
            <a:r>
              <a:rPr lang="fr-FR" dirty="0" err="1">
                <a:latin typeface="Tahoma" panose="020B0604030504040204" pitchFamily="34" charset="0"/>
                <a:ea typeface="Tahoma" panose="020B0604030504040204" pitchFamily="34" charset="0"/>
                <a:cs typeface="Tahoma" panose="020B0604030504040204" pitchFamily="34" charset="0"/>
              </a:rPr>
              <a:t>Shoulder</a:t>
            </a:r>
            <a:r>
              <a:rPr lang="fr-FR" dirty="0">
                <a:latin typeface="Tahoma" panose="020B0604030504040204" pitchFamily="34" charset="0"/>
                <a:ea typeface="Tahoma" panose="020B0604030504040204" pitchFamily="34" charset="0"/>
                <a:cs typeface="Tahoma" panose="020B0604030504040204" pitchFamily="34" charset="0"/>
              </a:rPr>
              <a:t> Angle »  ou le </a:t>
            </a:r>
            <a:r>
              <a:rPr lang="fr-FR" b="1" dirty="0">
                <a:latin typeface="Tahoma" panose="020B0604030504040204" pitchFamily="34" charset="0"/>
                <a:ea typeface="Tahoma" panose="020B0604030504040204" pitchFamily="34" charset="0"/>
                <a:cs typeface="Tahoma" panose="020B0604030504040204" pitchFamily="34" charset="0"/>
              </a:rPr>
              <a:t>CSA</a:t>
            </a:r>
            <a:r>
              <a:rPr lang="fr-FR" dirty="0">
                <a:latin typeface="Tahoma" panose="020B0604030504040204" pitchFamily="34" charset="0"/>
                <a:ea typeface="Tahoma" panose="020B0604030504040204" pitchFamily="34" charset="0"/>
                <a:cs typeface="Tahoma" panose="020B0604030504040204" pitchFamily="34" charset="0"/>
              </a:rPr>
              <a: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a:t>
            </a:fld>
            <a:endParaRPr lang="fr-FR"/>
          </a:p>
        </p:txBody>
      </p:sp>
    </p:spTree>
    <p:extLst>
      <p:ext uri="{BB962C8B-B14F-4D97-AF65-F5344CB8AC3E}">
        <p14:creationId xmlns:p14="http://schemas.microsoft.com/office/powerpoint/2010/main" val="404996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Elle est mesurée aussi sur un cliché de Lamy de profil. Il s’agit de la distance entre le bord antérieur et postérieur de la glène </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22</a:t>
            </a:fld>
            <a:endParaRPr lang="fr-FR"/>
          </a:p>
        </p:txBody>
      </p:sp>
    </p:spTree>
    <p:extLst>
      <p:ext uri="{BB962C8B-B14F-4D97-AF65-F5344CB8AC3E}">
        <p14:creationId xmlns:p14="http://schemas.microsoft.com/office/powerpoint/2010/main" val="203976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classification de </a:t>
            </a:r>
            <a:r>
              <a:rPr lang="fr-FR" sz="1200" kern="1200" dirty="0" err="1">
                <a:solidFill>
                  <a:schemeClr val="tx1"/>
                </a:solidFill>
                <a:effectLst/>
                <a:latin typeface="+mn-lt"/>
                <a:ea typeface="+mn-ea"/>
                <a:cs typeface="+mn-cs"/>
              </a:rPr>
              <a:t>Bigliani</a:t>
            </a:r>
            <a:r>
              <a:rPr lang="fr-FR" sz="1200" kern="1200" dirty="0">
                <a:solidFill>
                  <a:schemeClr val="tx1"/>
                </a:solidFill>
                <a:effectLst/>
                <a:latin typeface="+mn-lt"/>
                <a:ea typeface="+mn-ea"/>
                <a:cs typeface="+mn-cs"/>
              </a:rPr>
              <a:t> permet de classer les acromions selon leur caractère agressif en 3 types (figure9):</a:t>
            </a:r>
          </a:p>
          <a:p>
            <a:r>
              <a:rPr lang="fr-FR" sz="1200" kern="1200" dirty="0">
                <a:solidFill>
                  <a:schemeClr val="tx1"/>
                </a:solidFill>
                <a:effectLst/>
                <a:latin typeface="+mn-lt"/>
                <a:ea typeface="+mn-ea"/>
                <a:cs typeface="+mn-cs"/>
              </a:rPr>
              <a:t>Type 1 : acromion plat (peu agressif).</a:t>
            </a:r>
          </a:p>
          <a:p>
            <a:r>
              <a:rPr lang="fr-FR" sz="1200" kern="1200" dirty="0">
                <a:solidFill>
                  <a:schemeClr val="tx1"/>
                </a:solidFill>
                <a:effectLst/>
                <a:latin typeface="+mn-lt"/>
                <a:ea typeface="+mn-ea"/>
                <a:cs typeface="+mn-cs"/>
              </a:rPr>
              <a:t>Type 2 : acromion courbe (moyennement agressif).</a:t>
            </a:r>
          </a:p>
          <a:p>
            <a:r>
              <a:rPr lang="fr-FR" sz="1200" kern="1200" dirty="0">
                <a:solidFill>
                  <a:schemeClr val="tx1"/>
                </a:solidFill>
                <a:effectLst/>
                <a:latin typeface="+mn-lt"/>
                <a:ea typeface="+mn-ea"/>
                <a:cs typeface="+mn-cs"/>
              </a:rPr>
              <a:t>Type 3 : crochu (très agressif).</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23</a:t>
            </a:fld>
            <a:endParaRPr lang="fr-FR"/>
          </a:p>
        </p:txBody>
      </p:sp>
    </p:spTree>
    <p:extLst>
      <p:ext uri="{BB962C8B-B14F-4D97-AF65-F5344CB8AC3E}">
        <p14:creationId xmlns:p14="http://schemas.microsoft.com/office/powerpoint/2010/main" val="231039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a:solidFill>
                  <a:schemeClr val="tx1"/>
                </a:solidFill>
                <a:effectLst/>
                <a:latin typeface="+mn-lt"/>
                <a:ea typeface="+mn-ea"/>
                <a:cs typeface="+mn-cs"/>
              </a:rPr>
              <a:t>stade1=aplomb du trochiter ; b) stade2=aplomb de la tête ; c)stade3=aplomb de l'interligne </a:t>
            </a:r>
            <a:r>
              <a:rPr lang="fr-FR" sz="1200" i="1" kern="1200" dirty="0" err="1">
                <a:solidFill>
                  <a:schemeClr val="tx1"/>
                </a:solidFill>
                <a:effectLst/>
                <a:latin typeface="+mn-lt"/>
                <a:ea typeface="+mn-ea"/>
                <a:cs typeface="+mn-cs"/>
              </a:rPr>
              <a:t>glénohuméral</a:t>
            </a:r>
            <a:r>
              <a:rPr lang="fr-FR" sz="1200" i="1"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25</a:t>
            </a:fld>
            <a:endParaRPr lang="fr-FR"/>
          </a:p>
        </p:txBody>
      </p:sp>
    </p:spTree>
    <p:extLst>
      <p:ext uri="{BB962C8B-B14F-4D97-AF65-F5344CB8AC3E}">
        <p14:creationId xmlns:p14="http://schemas.microsoft.com/office/powerpoint/2010/main" val="2927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err="1">
                <a:solidFill>
                  <a:schemeClr val="tx1"/>
                </a:solidFill>
                <a:effectLst/>
                <a:latin typeface="+mn-lt"/>
                <a:ea typeface="+mn-ea"/>
                <a:cs typeface="+mn-cs"/>
              </a:rPr>
              <a:t>Goutallier</a:t>
            </a:r>
            <a:r>
              <a:rPr lang="fr-FR" sz="1200" b="1" kern="1200" dirty="0">
                <a:solidFill>
                  <a:schemeClr val="tx1"/>
                </a:solidFill>
                <a:effectLst/>
                <a:latin typeface="+mn-lt"/>
                <a:ea typeface="+mn-ea"/>
                <a:cs typeface="+mn-cs"/>
              </a:rPr>
              <a:t> et </a:t>
            </a:r>
            <a:r>
              <a:rPr lang="fr-FR" sz="1200" b="1" kern="1200" dirty="0" err="1">
                <a:solidFill>
                  <a:schemeClr val="tx1"/>
                </a:solidFill>
                <a:effectLst/>
                <a:latin typeface="+mn-lt"/>
                <a:ea typeface="+mn-ea"/>
                <a:cs typeface="+mn-cs"/>
              </a:rPr>
              <a:t>Bernageau</a:t>
            </a:r>
            <a:r>
              <a:rPr lang="fr-FR" sz="1200" b="1" kern="1200" dirty="0">
                <a:solidFill>
                  <a:schemeClr val="tx1"/>
                </a:solidFill>
                <a:effectLst/>
                <a:latin typeface="+mn-lt"/>
                <a:ea typeface="+mn-ea"/>
                <a:cs typeface="+mn-cs"/>
              </a:rPr>
              <a:t> (figure 13)</a:t>
            </a:r>
            <a:r>
              <a:rPr lang="fr-FR" sz="1200" kern="1200" dirty="0">
                <a:solidFill>
                  <a:schemeClr val="tx1"/>
                </a:solidFill>
                <a:effectLst/>
                <a:latin typeface="+mn-lt"/>
                <a:ea typeface="+mn-ea"/>
                <a:cs typeface="+mn-cs"/>
              </a:rPr>
              <a:t>[4]</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 Stade 0 : Muscle sans graisse.</a:t>
            </a:r>
          </a:p>
          <a:p>
            <a:pPr lvl="0"/>
            <a:r>
              <a:rPr lang="fr-FR" sz="1200" kern="1200" dirty="0">
                <a:solidFill>
                  <a:schemeClr val="tx1"/>
                </a:solidFill>
                <a:effectLst/>
                <a:latin typeface="+mn-lt"/>
                <a:ea typeface="+mn-ea"/>
                <a:cs typeface="+mn-cs"/>
              </a:rPr>
              <a:t> Stade 1: Quelques amas graisseux.</a:t>
            </a:r>
          </a:p>
          <a:p>
            <a:pPr lvl="0"/>
            <a:r>
              <a:rPr lang="fr-FR" sz="1200" kern="1200" dirty="0">
                <a:solidFill>
                  <a:schemeClr val="tx1"/>
                </a:solidFill>
                <a:effectLst/>
                <a:latin typeface="+mn-lt"/>
                <a:ea typeface="+mn-ea"/>
                <a:cs typeface="+mn-cs"/>
              </a:rPr>
              <a:t> Stade 2: Plus de muscle que de graisse.</a:t>
            </a:r>
          </a:p>
          <a:p>
            <a:pPr lvl="0"/>
            <a:r>
              <a:rPr lang="fr-FR" sz="1200" kern="1200" dirty="0">
                <a:solidFill>
                  <a:schemeClr val="tx1"/>
                </a:solidFill>
                <a:effectLst/>
                <a:latin typeface="+mn-lt"/>
                <a:ea typeface="+mn-ea"/>
                <a:cs typeface="+mn-cs"/>
              </a:rPr>
              <a:t> Stade 3: Autant de muscle que de graisse.</a:t>
            </a:r>
          </a:p>
          <a:p>
            <a:pPr lvl="0"/>
            <a:r>
              <a:rPr lang="fr-FR" sz="1200" kern="1200" dirty="0">
                <a:solidFill>
                  <a:schemeClr val="tx1"/>
                </a:solidFill>
                <a:effectLst/>
                <a:latin typeface="+mn-lt"/>
                <a:ea typeface="+mn-ea"/>
                <a:cs typeface="+mn-cs"/>
              </a:rPr>
              <a:t> Stade 4: Plus de graisse que de muscle.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26</a:t>
            </a:fld>
            <a:endParaRPr lang="fr-FR"/>
          </a:p>
        </p:txBody>
      </p:sp>
    </p:spTree>
    <p:extLst>
      <p:ext uri="{BB962C8B-B14F-4D97-AF65-F5344CB8AC3E}">
        <p14:creationId xmlns:p14="http://schemas.microsoft.com/office/powerpoint/2010/main" val="82830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Il s’agit de tracer la tangente passante sur une coupe sagittale par le bord supérieur de l’épine scapulaire et le bord supérieur du processus coracoïde</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27</a:t>
            </a:fld>
            <a:endParaRPr lang="fr-FR"/>
          </a:p>
        </p:txBody>
      </p:sp>
    </p:spTree>
    <p:extLst>
      <p:ext uri="{BB962C8B-B14F-4D97-AF65-F5344CB8AC3E}">
        <p14:creationId xmlns:p14="http://schemas.microsoft.com/office/powerpoint/2010/main" val="230141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ratio d’occupation : rapport entre la surface occupée par le  muscle supra-épineux et la surface totale de la fosse supra-épineuse </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28</a:t>
            </a:fld>
            <a:endParaRPr lang="fr-FR"/>
          </a:p>
        </p:txBody>
      </p:sp>
    </p:spTree>
    <p:extLst>
      <p:ext uri="{BB962C8B-B14F-4D97-AF65-F5344CB8AC3E}">
        <p14:creationId xmlns:p14="http://schemas.microsoft.com/office/powerpoint/2010/main" val="270796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moyenne d'âge du groupe A était égale à : 53 ans avec des extrêmes allant de 41 ans à 72 ans.</a:t>
            </a:r>
          </a:p>
          <a:p>
            <a:r>
              <a:rPr lang="fr-FR" sz="1200" kern="1200" dirty="0">
                <a:solidFill>
                  <a:schemeClr val="tx1"/>
                </a:solidFill>
                <a:effectLst/>
                <a:latin typeface="+mn-lt"/>
                <a:ea typeface="+mn-ea"/>
                <a:cs typeface="+mn-cs"/>
              </a:rPr>
              <a:t>Pour le groupe B, la moyenne d’âge était de 29 ans avec des extrêmes allant    de  21 ans à 34 ans.</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31</a:t>
            </a:fld>
            <a:endParaRPr lang="fr-FR"/>
          </a:p>
        </p:txBody>
      </p:sp>
    </p:spTree>
    <p:extLst>
      <p:ext uri="{BB962C8B-B14F-4D97-AF65-F5344CB8AC3E}">
        <p14:creationId xmlns:p14="http://schemas.microsoft.com/office/powerpoint/2010/main" val="57826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Tahoma" panose="020B0604030504040204" pitchFamily="34" charset="0"/>
                <a:ea typeface="Tahoma" panose="020B0604030504040204" pitchFamily="34" charset="0"/>
                <a:cs typeface="Tahoma" panose="020B0604030504040204" pitchFamily="34" charset="0"/>
              </a:rPr>
              <a:t>.Les patients de sexe féminin représentaient 67% de la population de notre étude (n=22) soit un sex-ratio égal à 0,5.</a:t>
            </a:r>
          </a:p>
          <a:p>
            <a:r>
              <a:rPr lang="fr-FR" dirty="0">
                <a:latin typeface="Tahoma" panose="020B0604030504040204" pitchFamily="34" charset="0"/>
                <a:ea typeface="Tahoma" panose="020B0604030504040204" pitchFamily="34" charset="0"/>
                <a:cs typeface="Tahoma" panose="020B0604030504040204" pitchFamily="34" charset="0"/>
              </a:rPr>
              <a:t>Pour le groupe B, nous avons uniquement 5 patientes de sexe féminin soit un sex-ratio égale à 15,2.</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32</a:t>
            </a:fld>
            <a:endParaRPr lang="fr-FR"/>
          </a:p>
        </p:txBody>
      </p:sp>
    </p:spTree>
    <p:extLst>
      <p:ext uri="{BB962C8B-B14F-4D97-AF65-F5344CB8AC3E}">
        <p14:creationId xmlns:p14="http://schemas.microsoft.com/office/powerpoint/2010/main" val="426141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sz="2800" b="1" dirty="0"/>
              <a:t>Coté de l’atteinte pour la population:</a:t>
            </a:r>
            <a:endParaRPr lang="fr-FR" sz="2800" dirty="0"/>
          </a:p>
          <a:p>
            <a:r>
              <a:rPr lang="fr-FR" dirty="0"/>
              <a:t>Pour le groupe A : L’atteinte de l’épaule droite était prédominante : 63.6% des cas. (n=21)</a:t>
            </a:r>
          </a:p>
          <a:p>
            <a:r>
              <a:rPr lang="fr-FR" dirty="0"/>
              <a:t>L’atteinte était bilatérale dans 9% des cas (n=3).</a:t>
            </a:r>
          </a:p>
          <a:p>
            <a:r>
              <a:rPr lang="fr-FR" dirty="0"/>
              <a:t>L’épaule atteinte était celle du membre dominant dans 69,7% des cas.</a:t>
            </a:r>
          </a:p>
          <a:p>
            <a:r>
              <a:rPr lang="fr-FR" dirty="0"/>
              <a:t>Pour le groupe B : On dispose de 20 radiographies de l’épaule droite et 13 radiographies de l’épaule gauche.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33</a:t>
            </a:fld>
            <a:endParaRPr lang="fr-FR"/>
          </a:p>
        </p:txBody>
      </p:sp>
    </p:spTree>
    <p:extLst>
      <p:ext uri="{BB962C8B-B14F-4D97-AF65-F5344CB8AC3E}">
        <p14:creationId xmlns:p14="http://schemas.microsoft.com/office/powerpoint/2010/main" val="338886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3">
              <a:spcBef>
                <a:spcPts val="1000"/>
              </a:spcBef>
            </a:pPr>
            <a:r>
              <a:rPr lang="fr-FR" sz="2400" b="1" dirty="0">
                <a:latin typeface="Tahoma" panose="020B0604030504040204" pitchFamily="34" charset="0"/>
                <a:ea typeface="Tahoma" panose="020B0604030504040204" pitchFamily="34" charset="0"/>
                <a:cs typeface="Tahoma" panose="020B0604030504040204" pitchFamily="34" charset="0"/>
              </a:rPr>
              <a:t>CSA préopératoire</a:t>
            </a: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Groupe A :CSA préopératoire moyenne était de 37,2; avec des extrêmes allant de 28 à 47,4.</a:t>
            </a:r>
          </a:p>
          <a:p>
            <a:r>
              <a:rPr lang="fr-FR" dirty="0">
                <a:latin typeface="Tahoma" panose="020B0604030504040204" pitchFamily="34" charset="0"/>
                <a:ea typeface="Tahoma" panose="020B0604030504040204" pitchFamily="34" charset="0"/>
                <a:cs typeface="Tahoma" panose="020B0604030504040204" pitchFamily="34" charset="0"/>
              </a:rPr>
              <a:t>Cet angle est compris entre 28 et 35 chez 10 patients soit 30% des cas.</a:t>
            </a:r>
          </a:p>
          <a:p>
            <a:r>
              <a:rPr lang="fr-FR" dirty="0">
                <a:latin typeface="Tahoma" panose="020B0604030504040204" pitchFamily="34" charset="0"/>
                <a:ea typeface="Tahoma" panose="020B0604030504040204" pitchFamily="34" charset="0"/>
                <a:cs typeface="Tahoma" panose="020B0604030504040204" pitchFamily="34" charset="0"/>
              </a:rPr>
              <a:t>Il est supérieur à 35° pour les autres patients soit 70% des cas.</a:t>
            </a:r>
          </a:p>
          <a:p>
            <a:r>
              <a:rPr lang="fr-FR" dirty="0">
                <a:latin typeface="Tahoma" panose="020B0604030504040204" pitchFamily="34" charset="0"/>
                <a:ea typeface="Tahoma" panose="020B0604030504040204" pitchFamily="34" charset="0"/>
                <a:cs typeface="Tahoma" panose="020B0604030504040204" pitchFamily="34" charset="0"/>
              </a:rPr>
              <a:t>Le CSA moyenne était de 33.9° pour la population B avec des extrêmes allant de 25,7 à 43,7°.</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37</a:t>
            </a:fld>
            <a:endParaRPr lang="fr-FR"/>
          </a:p>
        </p:txBody>
      </p:sp>
    </p:spTree>
    <p:extLst>
      <p:ext uri="{BB962C8B-B14F-4D97-AF65-F5344CB8AC3E}">
        <p14:creationId xmlns:p14="http://schemas.microsoft.com/office/powerpoint/2010/main" val="28104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L’objectif de notre étude était d’étudier la relation entre le CSA et les autres éléments anatomiques avec la rupture dégénérative de la coiffe des rotateurs tout en se référant à une population témoin.</a:t>
            </a:r>
          </a:p>
          <a:p>
            <a:r>
              <a:rPr lang="fr-FR" dirty="0"/>
              <a:t>Ceci va permettre de définir les populations à risque dés le jeune âge</a:t>
            </a:r>
          </a:p>
          <a:p>
            <a:pPr marL="0" indent="0">
              <a:buNone/>
            </a:pPr>
            <a:r>
              <a:rPr lang="fr-FR" dirty="0"/>
              <a:t>   et installer précocement des mesures de prévention primaire.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a:t>
            </a:fld>
            <a:endParaRPr lang="fr-FR"/>
          </a:p>
        </p:txBody>
      </p:sp>
    </p:spTree>
    <p:extLst>
      <p:ext uri="{BB962C8B-B14F-4D97-AF65-F5344CB8AC3E}">
        <p14:creationId xmlns:p14="http://schemas.microsoft.com/office/powerpoint/2010/main" val="1411846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En postopératoire, le CSA mesurait moyennement 34,5° soit une diminution globale de 2,7°.</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38</a:t>
            </a:fld>
            <a:endParaRPr lang="fr-FR"/>
          </a:p>
        </p:txBody>
      </p:sp>
    </p:spTree>
    <p:extLst>
      <p:ext uri="{BB962C8B-B14F-4D97-AF65-F5344CB8AC3E}">
        <p14:creationId xmlns:p14="http://schemas.microsoft.com/office/powerpoint/2010/main" val="374682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52% des patients avaient un acromion type 3 de </a:t>
            </a:r>
            <a:r>
              <a:rPr lang="fr-FR" sz="1200" kern="1200" dirty="0" err="1">
                <a:solidFill>
                  <a:schemeClr val="tx1"/>
                </a:solidFill>
                <a:effectLst/>
                <a:latin typeface="+mn-lt"/>
                <a:ea typeface="+mn-ea"/>
                <a:cs typeface="+mn-cs"/>
              </a:rPr>
              <a:t>Bigliani</a:t>
            </a:r>
            <a:r>
              <a:rPr lang="fr-FR" sz="1200" kern="1200" dirty="0">
                <a:solidFill>
                  <a:schemeClr val="tx1"/>
                </a:solidFill>
                <a:effectLst/>
                <a:latin typeface="+mn-lt"/>
                <a:ea typeface="+mn-ea"/>
                <a:cs typeface="+mn-cs"/>
              </a:rPr>
              <a:t> (n=17).</a:t>
            </a:r>
          </a:p>
          <a:p>
            <a:r>
              <a:rPr lang="fr-FR" sz="1200" kern="1200" dirty="0">
                <a:solidFill>
                  <a:schemeClr val="tx1"/>
                </a:solidFill>
                <a:effectLst/>
                <a:latin typeface="+mn-lt"/>
                <a:ea typeface="+mn-ea"/>
                <a:cs typeface="+mn-cs"/>
              </a:rPr>
              <a:t>Sept patients avaient un acromion moyennement agressif type 02 de Bigliani:21%.</a:t>
            </a:r>
          </a:p>
          <a:p>
            <a:r>
              <a:rPr lang="fr-FR" sz="1200" kern="1200" dirty="0">
                <a:solidFill>
                  <a:schemeClr val="tx1"/>
                </a:solidFill>
                <a:effectLst/>
                <a:latin typeface="+mn-lt"/>
                <a:ea typeface="+mn-ea"/>
                <a:cs typeface="+mn-cs"/>
              </a:rPr>
              <a:t>Neuf patients avaient un acromion type 1 de bigliani:27%.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39</a:t>
            </a:fld>
            <a:endParaRPr lang="fr-FR"/>
          </a:p>
        </p:txBody>
      </p:sp>
    </p:spTree>
    <p:extLst>
      <p:ext uri="{BB962C8B-B14F-4D97-AF65-F5344CB8AC3E}">
        <p14:creationId xmlns:p14="http://schemas.microsoft.com/office/powerpoint/2010/main" val="1977456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distance sous acromiale moyenne était 5,5mm pour la population A avec des extrêmes allant de 4mm à 8mm.</a:t>
            </a:r>
          </a:p>
          <a:p>
            <a:r>
              <a:rPr lang="fr-FR" sz="1200" kern="1200" dirty="0">
                <a:solidFill>
                  <a:schemeClr val="tx1"/>
                </a:solidFill>
                <a:effectLst/>
                <a:latin typeface="+mn-lt"/>
                <a:ea typeface="+mn-ea"/>
                <a:cs typeface="+mn-cs"/>
              </a:rPr>
              <a:t>La distance sous-acromiale était inférieure à 7 mm pour 25 patients soit 75.8% des cas.</a:t>
            </a:r>
          </a:p>
          <a:p>
            <a:r>
              <a:rPr lang="fr-FR" sz="1200" kern="1200" dirty="0">
                <a:solidFill>
                  <a:schemeClr val="tx1"/>
                </a:solidFill>
                <a:effectLst/>
                <a:latin typeface="+mn-lt"/>
                <a:ea typeface="+mn-ea"/>
                <a:cs typeface="+mn-cs"/>
              </a:rPr>
              <a:t>La distance sous acromiale en postopératoire moyenne était de 7,55mm avec des extrêmes allant de 5,5 mm à 9,8mm.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40</a:t>
            </a:fld>
            <a:endParaRPr lang="fr-FR"/>
          </a:p>
        </p:txBody>
      </p:sp>
    </p:spTree>
    <p:extLst>
      <p:ext uri="{BB962C8B-B14F-4D97-AF65-F5344CB8AC3E}">
        <p14:creationId xmlns:p14="http://schemas.microsoft.com/office/powerpoint/2010/main" val="4037887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valeur moyenne était de 10,5 mm pour la population B avec des extrêmes allant de 8 mm à 14mm.</a:t>
            </a:r>
          </a:p>
          <a:p>
            <a:r>
              <a:rPr lang="fr-FR" dirty="0"/>
              <a:t>Aucun patient n’a pas présenté une distance sous-acromiale inférieure à 6mm.</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41</a:t>
            </a:fld>
            <a:endParaRPr lang="fr-FR"/>
          </a:p>
        </p:txBody>
      </p:sp>
    </p:spTree>
    <p:extLst>
      <p:ext uri="{BB962C8B-B14F-4D97-AF65-F5344CB8AC3E}">
        <p14:creationId xmlns:p14="http://schemas.microsoft.com/office/powerpoint/2010/main" val="38074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L’épaisseur moyenne de l’acromion était de 11,78 mm pour la population A avec des extrêmes allant de 9mm à 14mm.</a:t>
            </a:r>
          </a:p>
          <a:p>
            <a:r>
              <a:rPr lang="fr-FR" dirty="0"/>
              <a:t>L’épaisseur moyenne de l’acromion était de 9,2mm en postopératoire avec des extrêmes  allant de 7 mm à 12,3mm.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42</a:t>
            </a:fld>
            <a:endParaRPr lang="fr-FR"/>
          </a:p>
        </p:txBody>
      </p:sp>
    </p:spTree>
    <p:extLst>
      <p:ext uri="{BB962C8B-B14F-4D97-AF65-F5344CB8AC3E}">
        <p14:creationId xmlns:p14="http://schemas.microsoft.com/office/powerpoint/2010/main" val="1195681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3">
              <a:spcBef>
                <a:spcPts val="1000"/>
              </a:spcBef>
            </a:pPr>
            <a:r>
              <a:rPr lang="fr-FR" sz="2400" b="1" dirty="0"/>
              <a:t>Rayon de la tête humérale :</a:t>
            </a:r>
            <a:endParaRPr lang="fr-FR" dirty="0"/>
          </a:p>
          <a:p>
            <a:r>
              <a:rPr lang="fr-FR" dirty="0"/>
              <a:t>Le rayon moyen  de la tête humérale était de 2,58cm chez la population A avec des extrêmes allant de 2,32 à 2,97cm.</a:t>
            </a:r>
          </a:p>
          <a:p>
            <a:r>
              <a:rPr lang="fr-FR" dirty="0"/>
              <a:t>La population B présentait une moyenne de 2,7cm avec des extrêmes allant de 2,4 à 3,1cm.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43</a:t>
            </a:fld>
            <a:endParaRPr lang="fr-FR"/>
          </a:p>
        </p:txBody>
      </p:sp>
    </p:spTree>
    <p:extLst>
      <p:ext uri="{BB962C8B-B14F-4D97-AF65-F5344CB8AC3E}">
        <p14:creationId xmlns:p14="http://schemas.microsoft.com/office/powerpoint/2010/main" val="647792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3">
              <a:spcBef>
                <a:spcPts val="1000"/>
              </a:spcBef>
            </a:pPr>
            <a:r>
              <a:rPr lang="fr-FR" sz="2800" b="1" dirty="0"/>
              <a:t>Hauteur de la glène :</a:t>
            </a:r>
            <a:endParaRPr lang="fr-FR" sz="2800" dirty="0"/>
          </a:p>
          <a:p>
            <a:r>
              <a:rPr lang="fr-FR" dirty="0"/>
              <a:t>La hauteur moyenne de la glène était de 45mm avec des extrêmes allant de 39 à 51,5mm.</a:t>
            </a:r>
          </a:p>
          <a:p>
            <a:r>
              <a:rPr lang="fr-FR" dirty="0"/>
              <a:t>Celle de la population témoin était de 44.8mm.Donc pas de différence significative entre les deux.</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44</a:t>
            </a:fld>
            <a:endParaRPr lang="fr-FR"/>
          </a:p>
        </p:txBody>
      </p:sp>
    </p:spTree>
    <p:extLst>
      <p:ext uri="{BB962C8B-B14F-4D97-AF65-F5344CB8AC3E}">
        <p14:creationId xmlns:p14="http://schemas.microsoft.com/office/powerpoint/2010/main" val="734565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latin typeface="Tahoma" panose="020B0604030504040204" pitchFamily="34" charset="0"/>
                <a:ea typeface="Tahoma" panose="020B0604030504040204" pitchFamily="34" charset="0"/>
                <a:cs typeface="Tahoma" panose="020B0604030504040204" pitchFamily="34" charset="0"/>
              </a:rPr>
              <a:t>Relation entre CSA et RDCR :</a:t>
            </a:r>
            <a:endParaRPr lang="fr-FR" dirty="0">
              <a:latin typeface="Tahoma" panose="020B0604030504040204" pitchFamily="34" charset="0"/>
              <a:ea typeface="Tahoma" panose="020B0604030504040204" pitchFamily="34" charset="0"/>
              <a:cs typeface="Tahoma" panose="020B0604030504040204" pitchFamily="34" charset="0"/>
            </a:endParaRPr>
          </a:p>
          <a:p>
            <a:pPr lvl="0"/>
            <a:r>
              <a:rPr lang="fr-FR" dirty="0">
                <a:latin typeface="Tahoma" panose="020B0604030504040204" pitchFamily="34" charset="0"/>
                <a:ea typeface="Tahoma" panose="020B0604030504040204" pitchFamily="34" charset="0"/>
                <a:cs typeface="Tahoma" panose="020B0604030504040204" pitchFamily="34" charset="0"/>
              </a:rPr>
              <a:t>La valeur moyenne du CSA préopératoire était de 37,21°avec des extrêmes allant de 29 à 47°.</a:t>
            </a:r>
          </a:p>
          <a:p>
            <a:r>
              <a:rPr lang="fr-FR" dirty="0">
                <a:latin typeface="Tahoma" panose="020B0604030504040204" pitchFamily="34" charset="0"/>
                <a:ea typeface="Tahoma" panose="020B0604030504040204" pitchFamily="34" charset="0"/>
                <a:cs typeface="Tahoma" panose="020B0604030504040204" pitchFamily="34" charset="0"/>
              </a:rPr>
              <a:t>Une CSA &gt; 35° a été retrouvée dans 70% des cas, témoignant d’une forte corrélation entre cet angle pathologique et la RDCR de l’épaule concernée.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56</a:t>
            </a:fld>
            <a:endParaRPr lang="fr-FR"/>
          </a:p>
        </p:txBody>
      </p:sp>
    </p:spTree>
    <p:extLst>
      <p:ext uri="{BB962C8B-B14F-4D97-AF65-F5344CB8AC3E}">
        <p14:creationId xmlns:p14="http://schemas.microsoft.com/office/powerpoint/2010/main" val="3354489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1" dirty="0"/>
              <a:t>Caractéristiques épidémiologiques : </a:t>
            </a:r>
            <a:endParaRPr lang="fr-FR" dirty="0"/>
          </a:p>
          <a:p>
            <a:pPr lvl="1"/>
            <a:r>
              <a:rPr lang="fr-FR" sz="2800" b="1" dirty="0"/>
              <a:t>Age :</a:t>
            </a:r>
            <a:endParaRPr lang="fr-FR" sz="2800" dirty="0"/>
          </a:p>
          <a:p>
            <a:r>
              <a:rPr lang="fr-FR" dirty="0"/>
              <a:t>La moyenne d'âge de la  population d’étude  A était de 57,7 ans.</a:t>
            </a:r>
          </a:p>
          <a:p>
            <a:r>
              <a:rPr lang="fr-FR" dirty="0"/>
              <a:t>Cette moyenne est proche des ceux  retrouvées dans la littérature, elle est comprise entre celle des séries de </a:t>
            </a:r>
            <a:r>
              <a:rPr lang="fr-FR" dirty="0" err="1"/>
              <a:t>Cherchi</a:t>
            </a:r>
            <a:r>
              <a:rPr lang="fr-FR" dirty="0"/>
              <a:t> et Al (55,5 ans) et celle de </a:t>
            </a:r>
            <a:r>
              <a:rPr lang="fr-FR" dirty="0" err="1"/>
              <a:t>Heerspink</a:t>
            </a:r>
            <a:r>
              <a:rPr lang="fr-FR" dirty="0"/>
              <a:t> et al (60,8ans).</a:t>
            </a:r>
          </a:p>
          <a:p>
            <a:r>
              <a:rPr lang="fr-FR" dirty="0"/>
              <a:t> On note la présence d’une relation significative entre âge avancée et CSA pathologique selon cette étude avec p=0,035.</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57</a:t>
            </a:fld>
            <a:endParaRPr lang="fr-FR"/>
          </a:p>
        </p:txBody>
      </p:sp>
    </p:spTree>
    <p:extLst>
      <p:ext uri="{BB962C8B-B14F-4D97-AF65-F5344CB8AC3E}">
        <p14:creationId xmlns:p14="http://schemas.microsoft.com/office/powerpoint/2010/main" val="2367207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ahoma" panose="020B0604030504040204" pitchFamily="34" charset="0"/>
                <a:ea typeface="Tahoma" panose="020B0604030504040204" pitchFamily="34" charset="0"/>
                <a:cs typeface="Tahoma" panose="020B0604030504040204" pitchFamily="34" charset="0"/>
              </a:rPr>
              <a:t>Ce qui convient avec l’étude de </a:t>
            </a:r>
            <a:r>
              <a:rPr lang="fr-FR" b="1" dirty="0" err="1">
                <a:latin typeface="Tahoma" panose="020B0604030504040204" pitchFamily="34" charset="0"/>
                <a:ea typeface="Tahoma" panose="020B0604030504040204" pitchFamily="34" charset="0"/>
                <a:cs typeface="Tahoma" panose="020B0604030504040204" pitchFamily="34" charset="0"/>
              </a:rPr>
              <a:t>Gumina</a:t>
            </a:r>
            <a:r>
              <a:rPr lang="fr-FR" b="1" dirty="0">
                <a:latin typeface="Tahoma" panose="020B0604030504040204" pitchFamily="34" charset="0"/>
                <a:ea typeface="Tahoma" panose="020B0604030504040204" pitchFamily="34" charset="0"/>
                <a:cs typeface="Tahoma" panose="020B0604030504040204" pitchFamily="34" charset="0"/>
              </a:rPr>
              <a:t> et Al </a:t>
            </a:r>
            <a:r>
              <a:rPr lang="fr-FR" dirty="0">
                <a:latin typeface="Tahoma" panose="020B0604030504040204" pitchFamily="34" charset="0"/>
                <a:ea typeface="Tahoma" panose="020B0604030504040204" pitchFamily="34" charset="0"/>
                <a:cs typeface="Tahoma" panose="020B0604030504040204" pitchFamily="34" charset="0"/>
              </a:rPr>
              <a:t>dont leur étude a montré que le CSA augmente de 0,04 chaque année.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58</a:t>
            </a:fld>
            <a:endParaRPr lang="fr-FR"/>
          </a:p>
        </p:txBody>
      </p:sp>
    </p:spTree>
    <p:extLst>
      <p:ext uri="{BB962C8B-B14F-4D97-AF65-F5344CB8AC3E}">
        <p14:creationId xmlns:p14="http://schemas.microsoft.com/office/powerpoint/2010/main" val="73987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ahoma" panose="020B0604030504040204" pitchFamily="34" charset="0"/>
                <a:ea typeface="Tahoma" panose="020B0604030504040204" pitchFamily="34" charset="0"/>
                <a:cs typeface="Tahoma" panose="020B0604030504040204" pitchFamily="34" charset="0"/>
              </a:rPr>
              <a:t>Notre travail consiste en une étude rétrospective, comparative, menée au sein du service de chirurgie orthopédique et traumatologie de l’ </a:t>
            </a:r>
            <a:r>
              <a:rPr lang="fr-FR" dirty="0" err="1">
                <a:latin typeface="Tahoma" panose="020B0604030504040204" pitchFamily="34" charset="0"/>
                <a:ea typeface="Tahoma" panose="020B0604030504040204" pitchFamily="34" charset="0"/>
                <a:cs typeface="Tahoma" panose="020B0604030504040204" pitchFamily="34" charset="0"/>
              </a:rPr>
              <a:t>Hopital</a:t>
            </a:r>
            <a:r>
              <a:rPr lang="fr-FR" dirty="0">
                <a:latin typeface="Tahoma" panose="020B0604030504040204" pitchFamily="34" charset="0"/>
                <a:ea typeface="Tahoma" panose="020B0604030504040204" pitchFamily="34" charset="0"/>
                <a:cs typeface="Tahoma" panose="020B0604030504040204" pitchFamily="34" charset="0"/>
              </a:rPr>
              <a:t> des Forces de Sécurité de Intérieure de La </a:t>
            </a:r>
            <a:r>
              <a:rPr lang="fr-FR" dirty="0" err="1">
                <a:latin typeface="Tahoma" panose="020B0604030504040204" pitchFamily="34" charset="0"/>
                <a:ea typeface="Tahoma" panose="020B0604030504040204" pitchFamily="34" charset="0"/>
                <a:cs typeface="Tahoma" panose="020B0604030504040204" pitchFamily="34" charset="0"/>
              </a:rPr>
              <a:t>Marsa</a:t>
            </a:r>
            <a:r>
              <a:rPr lang="fr-FR" dirty="0">
                <a:latin typeface="Tahoma" panose="020B0604030504040204" pitchFamily="34" charset="0"/>
                <a:ea typeface="Tahoma" panose="020B0604030504040204" pitchFamily="34" charset="0"/>
                <a:cs typeface="Tahoma" panose="020B0604030504040204" pitchFamily="34" charset="0"/>
              </a:rPr>
              <a:t>.</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7</a:t>
            </a:fld>
            <a:endParaRPr lang="fr-FR"/>
          </a:p>
        </p:txBody>
      </p:sp>
    </p:spTree>
    <p:extLst>
      <p:ext uri="{BB962C8B-B14F-4D97-AF65-F5344CB8AC3E}">
        <p14:creationId xmlns:p14="http://schemas.microsoft.com/office/powerpoint/2010/main" val="197625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b="1" dirty="0"/>
              <a:t>Le Sexe :</a:t>
            </a:r>
            <a:endParaRPr lang="fr-FR" dirty="0"/>
          </a:p>
          <a:p>
            <a:r>
              <a:rPr lang="fr-FR" dirty="0"/>
              <a:t>2/3 de la population A était de sexe féminin, soit un sex-ratio égal à 0,5.</a:t>
            </a:r>
          </a:p>
          <a:p>
            <a:r>
              <a:rPr lang="fr-FR" dirty="0"/>
              <a:t>Notre résultat est identique à certaines études  comme celle de </a:t>
            </a:r>
            <a:r>
              <a:rPr lang="fr-FR" dirty="0" err="1"/>
              <a:t>Yamamato</a:t>
            </a:r>
            <a:r>
              <a:rPr lang="fr-FR" dirty="0"/>
              <a:t> et al qui ont trouvé un taux similaire des femmes ayant un angle pathologique : 66,6%.</a:t>
            </a:r>
          </a:p>
          <a:p>
            <a:r>
              <a:rPr lang="fr-FR" dirty="0"/>
              <a:t>Aucune relation statistiquement significative n’a été retrouvée entre un CSA préopératoire pathologique et le sexe (p=0.72) même si le sexe féminin constitue un facteur de risque de la RDCR selon la littérature.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59</a:t>
            </a:fld>
            <a:endParaRPr lang="fr-FR"/>
          </a:p>
        </p:txBody>
      </p:sp>
    </p:spTree>
    <p:extLst>
      <p:ext uri="{BB962C8B-B14F-4D97-AF65-F5344CB8AC3E}">
        <p14:creationId xmlns:p14="http://schemas.microsoft.com/office/powerpoint/2010/main" val="406828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800" b="1" dirty="0"/>
              <a:t>Profession :</a:t>
            </a:r>
          </a:p>
          <a:p>
            <a:r>
              <a:rPr lang="fr-FR" dirty="0"/>
              <a:t>Les patients sportifs de haut niveau dans la population A représentaient  20%  de la population. 40% de la population étaient  des agents administratifs ayant un travail manuel répétitif. </a:t>
            </a:r>
          </a:p>
          <a:p>
            <a:r>
              <a:rPr lang="fr-FR" dirty="0"/>
              <a:t>Les agents de terrain sont exposés à une abduction soutenue et répétée du bras, à un soulèvement des objets lourds et à une répétitivité élevée des taches ce qui expose selon la littérature à un risque très élevée de rupture de la coiffe des rotateurs.</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61</a:t>
            </a:fld>
            <a:endParaRPr lang="fr-FR"/>
          </a:p>
        </p:txBody>
      </p:sp>
    </p:spTree>
    <p:extLst>
      <p:ext uri="{BB962C8B-B14F-4D97-AF65-F5344CB8AC3E}">
        <p14:creationId xmlns:p14="http://schemas.microsoft.com/office/powerpoint/2010/main" val="1659629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étude faite au Corée de sud a montré une forte association entre le travail manuel incluant des mouvements répétitifs et excessifs du membre supérieur  et la RDCR. </a:t>
            </a:r>
          </a:p>
          <a:p>
            <a:r>
              <a:rPr lang="fr-FR" dirty="0"/>
              <a:t>Cependant, il n’y avait pas de relation statistiquement significative entre le type de profession et le CSA pathologique selon les données de cette étude (p=0,13).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62</a:t>
            </a:fld>
            <a:endParaRPr lang="fr-FR"/>
          </a:p>
        </p:txBody>
      </p:sp>
    </p:spTree>
    <p:extLst>
      <p:ext uri="{BB962C8B-B14F-4D97-AF65-F5344CB8AC3E}">
        <p14:creationId xmlns:p14="http://schemas.microsoft.com/office/powerpoint/2010/main" val="384486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L’épaule </a:t>
            </a:r>
          </a:p>
          <a:p>
            <a:r>
              <a:rPr lang="fr-FR" dirty="0">
                <a:latin typeface="Tahoma" panose="020B0604030504040204" pitchFamily="34" charset="0"/>
                <a:ea typeface="Tahoma" panose="020B0604030504040204" pitchFamily="34" charset="0"/>
                <a:cs typeface="Tahoma" panose="020B0604030504040204" pitchFamily="34" charset="0"/>
              </a:rPr>
              <a:t>L’épaule atteinte était celle</a:t>
            </a:r>
            <a:r>
              <a:rPr lang="fr-FR" baseline="0" dirty="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du côté du dominant chez  70%   des cas. </a:t>
            </a:r>
          </a:p>
          <a:p>
            <a:r>
              <a:rPr lang="fr-FR" dirty="0">
                <a:latin typeface="Tahoma" panose="020B0604030504040204" pitchFamily="34" charset="0"/>
                <a:ea typeface="Tahoma" panose="020B0604030504040204" pitchFamily="34" charset="0"/>
                <a:cs typeface="Tahoma" panose="020B0604030504040204" pitchFamily="34" charset="0"/>
              </a:rPr>
              <a:t>Cela peut être justifiée par l’</a:t>
            </a:r>
            <a:r>
              <a:rPr lang="fr-FR" dirty="0" err="1">
                <a:latin typeface="Tahoma" panose="020B0604030504040204" pitchFamily="34" charset="0"/>
                <a:ea typeface="Tahoma" panose="020B0604030504040204" pitchFamily="34" charset="0"/>
                <a:cs typeface="Tahoma" panose="020B0604030504040204" pitchFamily="34" charset="0"/>
              </a:rPr>
              <a:t>hypersollicitation</a:t>
            </a:r>
            <a:r>
              <a:rPr lang="fr-FR" dirty="0">
                <a:latin typeface="Tahoma" panose="020B0604030504040204" pitchFamily="34" charset="0"/>
                <a:ea typeface="Tahoma" panose="020B0604030504040204" pitchFamily="34" charset="0"/>
                <a:cs typeface="Tahoma" panose="020B0604030504040204" pitchFamily="34" charset="0"/>
              </a:rPr>
              <a:t> mécanique du membre supérieur dominant par rapport au côté controlatérale.</a:t>
            </a:r>
          </a:p>
          <a:p>
            <a:r>
              <a:rPr lang="fr-FR" dirty="0">
                <a:latin typeface="Tahoma" panose="020B0604030504040204" pitchFamily="34" charset="0"/>
                <a:ea typeface="Tahoma" panose="020B0604030504040204" pitchFamily="34" charset="0"/>
                <a:cs typeface="Tahoma" panose="020B0604030504040204" pitchFamily="34" charset="0"/>
              </a:rPr>
              <a:t>Une revue de la littérature a montré des résultats similaires. En effet, dans leur série, </a:t>
            </a:r>
            <a:r>
              <a:rPr lang="fr-FR" b="1" dirty="0" err="1">
                <a:latin typeface="Tahoma" panose="020B0604030504040204" pitchFamily="34" charset="0"/>
                <a:ea typeface="Tahoma" panose="020B0604030504040204" pitchFamily="34" charset="0"/>
                <a:cs typeface="Tahoma" panose="020B0604030504040204" pitchFamily="34" charset="0"/>
              </a:rPr>
              <a:t>Yamamato</a:t>
            </a:r>
            <a:r>
              <a:rPr lang="fr-FR" b="1" dirty="0">
                <a:latin typeface="Tahoma" panose="020B0604030504040204" pitchFamily="34" charset="0"/>
                <a:ea typeface="Tahoma" panose="020B0604030504040204" pitchFamily="34" charset="0"/>
                <a:cs typeface="Tahoma" panose="020B0604030504040204" pitchFamily="34" charset="0"/>
              </a:rPr>
              <a:t> et Al</a:t>
            </a:r>
            <a:r>
              <a:rPr lang="fr-FR" dirty="0">
                <a:latin typeface="Tahoma" panose="020B0604030504040204" pitchFamily="34" charset="0"/>
                <a:ea typeface="Tahoma" panose="020B0604030504040204" pitchFamily="34" charset="0"/>
                <a:cs typeface="Tahoma" panose="020B0604030504040204" pitchFamily="34" charset="0"/>
              </a:rPr>
              <a:t>,</a:t>
            </a:r>
            <a:r>
              <a:rPr lang="fr-FR" b="1" dirty="0">
                <a:latin typeface="Tahoma" panose="020B0604030504040204" pitchFamily="34" charset="0"/>
                <a:ea typeface="Tahoma" panose="020B0604030504040204" pitchFamily="34" charset="0"/>
                <a:cs typeface="Tahoma" panose="020B0604030504040204" pitchFamily="34" charset="0"/>
              </a:rPr>
              <a:t> </a:t>
            </a:r>
            <a:r>
              <a:rPr lang="fr-FR" dirty="0">
                <a:latin typeface="Tahoma" panose="020B0604030504040204" pitchFamily="34" charset="0"/>
                <a:ea typeface="Tahoma" panose="020B0604030504040204" pitchFamily="34" charset="0"/>
                <a:cs typeface="Tahoma" panose="020B0604030504040204" pitchFamily="34" charset="0"/>
              </a:rPr>
              <a:t>ont prouvé que le membre supérieur dominant était fortement corrélé à la RDCR (p=0,001).</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63</a:t>
            </a:fld>
            <a:endParaRPr lang="fr-FR"/>
          </a:p>
        </p:txBody>
      </p:sp>
    </p:spTree>
    <p:extLst>
      <p:ext uri="{BB962C8B-B14F-4D97-AF65-F5344CB8AC3E}">
        <p14:creationId xmlns:p14="http://schemas.microsoft.com/office/powerpoint/2010/main" val="3921957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L’objectif principal de notre étude est de montrer la relation entre CSA et la RDCR.</a:t>
            </a:r>
          </a:p>
          <a:p>
            <a:r>
              <a:rPr lang="fr-FR" dirty="0"/>
              <a:t>Le débord latéral de l’acromion conditionne  le CSA, il s’agit de 02 éléments proportionnels.</a:t>
            </a:r>
          </a:p>
          <a:p>
            <a:r>
              <a:rPr lang="fr-FR" dirty="0"/>
              <a:t>Plus l’acromion est débordant, plus les forces exercées sur la tête de l’humérus augmentent (force ascendante), ce qui augmente les contraintes exercées sur la coiffe pour maintenir le centrage de la tête humérale. </a:t>
            </a:r>
          </a:p>
          <a:p>
            <a:r>
              <a:rPr lang="fr-FR" dirty="0"/>
              <a:t> Si l’acromion est peu débordant, il s’agit plutôt d’une force de coaptation </a:t>
            </a:r>
            <a:r>
              <a:rPr lang="fr-FR" dirty="0" err="1"/>
              <a:t>glènohumérale</a:t>
            </a:r>
            <a:r>
              <a:rPr lang="fr-FR" dirty="0"/>
              <a:t>.</a:t>
            </a:r>
          </a:p>
          <a:p>
            <a:r>
              <a:rPr lang="fr-FR" dirty="0"/>
              <a:t>Ces éléments-là ont été étudiés par </a:t>
            </a:r>
            <a:r>
              <a:rPr lang="fr-FR" dirty="0" err="1"/>
              <a:t>Nyffeler</a:t>
            </a:r>
            <a:r>
              <a:rPr lang="fr-FR" dirty="0"/>
              <a:t> et al et leur travail a conclu que l’extension latérale de l’acromion est associée à une RDCR.</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64</a:t>
            </a:fld>
            <a:endParaRPr lang="fr-FR"/>
          </a:p>
        </p:txBody>
      </p:sp>
    </p:spTree>
    <p:extLst>
      <p:ext uri="{BB962C8B-B14F-4D97-AF65-F5344CB8AC3E}">
        <p14:creationId xmlns:p14="http://schemas.microsoft.com/office/powerpoint/2010/main" val="9154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Le 2éme facteur </a:t>
            </a:r>
            <a:r>
              <a:rPr lang="fr-FR" dirty="0"/>
              <a:t>impliquant la CSA est l’obliquité de la glène scapulaire. Plus l’obliquité de la glène augmente, plus le CSA augmente. Ceci a été prouvé selon une étude publié par </a:t>
            </a:r>
            <a:r>
              <a:rPr lang="fr-FR" dirty="0" err="1"/>
              <a:t>Gürpinar</a:t>
            </a:r>
            <a:r>
              <a:rPr lang="fr-FR" dirty="0"/>
              <a:t> et Al.</a:t>
            </a:r>
          </a:p>
          <a:p>
            <a:r>
              <a:rPr lang="fr-FR" b="1" dirty="0"/>
              <a:t>Hughes et al </a:t>
            </a:r>
            <a:r>
              <a:rPr lang="fr-FR" dirty="0"/>
              <a:t>ont réalisé une étude cadavérique qui a montré que l’inclinaison glénoïdienne était significativement plus importante chez les sujets présentant une RDCR. </a:t>
            </a:r>
          </a:p>
          <a:p>
            <a:r>
              <a:rPr lang="fr-FR" b="1" dirty="0"/>
              <a:t>DAGGETT et al </a:t>
            </a:r>
            <a:r>
              <a:rPr lang="fr-FR" dirty="0"/>
              <a:t>ont prouvé que l’inclinaison glénoïdienne est linéairement corrélée avec le CSA  et qu’elle est significativement associée avec des ruptures massives de la coiffe. </a:t>
            </a:r>
          </a:p>
          <a:p>
            <a:r>
              <a:rPr lang="fr-FR" dirty="0"/>
              <a:t>En admettant que l’inclinaison glénoïdienne et le débord latéral de l’acromion sont les 02 déterminants du CSA, on peut conclure que l’augmentation du CSA est un facteur prédisposant majeur à  la RDCR.</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66</a:t>
            </a:fld>
            <a:endParaRPr lang="fr-FR"/>
          </a:p>
        </p:txBody>
      </p:sp>
    </p:spTree>
    <p:extLst>
      <p:ext uri="{BB962C8B-B14F-4D97-AF65-F5344CB8AC3E}">
        <p14:creationId xmlns:p14="http://schemas.microsoft.com/office/powerpoint/2010/main" val="3974090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err="1"/>
              <a:t>Moor</a:t>
            </a:r>
            <a:r>
              <a:rPr lang="fr-FR" b="1" dirty="0"/>
              <a:t> et al </a:t>
            </a:r>
            <a:r>
              <a:rPr lang="fr-FR" dirty="0"/>
              <a:t>ont décrit le CSA pour la première fois et l’ont définit comme un paramètre radiologique hautement incriminé dans la pathologie de l’épaule. Ils ont constaté qu’un angle &gt;35° est prédisposant à une rupture dégénérative de la coiffe des rotateurs[16].</a:t>
            </a:r>
          </a:p>
          <a:p>
            <a:r>
              <a:rPr lang="fr-FR" dirty="0"/>
              <a:t>Une revue de la littérature a montré que d’autres études aussi ont montré qu’un CSA&gt;35° est fortement prédicteur d’une RDCR.</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70</a:t>
            </a:fld>
            <a:endParaRPr lang="fr-FR"/>
          </a:p>
        </p:txBody>
      </p:sp>
    </p:spTree>
    <p:extLst>
      <p:ext uri="{BB962C8B-B14F-4D97-AF65-F5344CB8AC3E}">
        <p14:creationId xmlns:p14="http://schemas.microsoft.com/office/powerpoint/2010/main" val="3609091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2">
              <a:spcBef>
                <a:spcPts val="1000"/>
              </a:spcBef>
            </a:pPr>
            <a:r>
              <a:rPr lang="fr-FR" b="1" dirty="0"/>
              <a:t>Types d’acromion selon </a:t>
            </a:r>
            <a:r>
              <a:rPr lang="fr-FR" b="1" dirty="0" err="1"/>
              <a:t>Bigliani</a:t>
            </a:r>
            <a:r>
              <a:rPr lang="fr-FR" b="1" dirty="0"/>
              <a:t> :</a:t>
            </a:r>
            <a:endParaRPr lang="fr-FR" dirty="0"/>
          </a:p>
          <a:p>
            <a:r>
              <a:rPr lang="fr-FR" dirty="0" err="1"/>
              <a:t>Neer</a:t>
            </a:r>
            <a:r>
              <a:rPr lang="fr-FR" dirty="0"/>
              <a:t> et al ont prouvé que la forme de l’acromion, notamment ses parties antérieures et inférieures sont responsables de RDCR. C’est en se basant sur ces données, que </a:t>
            </a:r>
            <a:r>
              <a:rPr lang="fr-FR" dirty="0" err="1"/>
              <a:t>Neer</a:t>
            </a:r>
            <a:r>
              <a:rPr lang="fr-FR" dirty="0"/>
              <a:t> a montré l’utilité de l’</a:t>
            </a:r>
            <a:r>
              <a:rPr lang="fr-FR" dirty="0" err="1"/>
              <a:t>acromioplastie</a:t>
            </a:r>
            <a:r>
              <a:rPr lang="fr-FR" dirty="0"/>
              <a:t> antérieure  pour libérer l’espace sous acromial et donc réduire le conflit avec la coiffe des rotateurs.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dirty="0" err="1"/>
              <a:t>kim</a:t>
            </a:r>
            <a:r>
              <a:rPr lang="fr-FR" dirty="0"/>
              <a:t> et al ont trouvé dans leur étude qu’il n’y avait pas de relation statistiquement significative entre la gravité de la lésion et le type de l’acromion.</a:t>
            </a:r>
          </a:p>
          <a:p>
            <a:endParaRPr lang="fr-FR" dirty="0"/>
          </a:p>
          <a:p>
            <a:r>
              <a:rPr lang="fr-FR" dirty="0"/>
              <a:t>Cependant Une </a:t>
            </a:r>
            <a:r>
              <a:rPr lang="fr-FR" dirty="0" err="1"/>
              <a:t>métanalyse</a:t>
            </a:r>
            <a:r>
              <a:rPr lang="fr-FR" dirty="0"/>
              <a:t> faite par </a:t>
            </a:r>
            <a:r>
              <a:rPr lang="fr-FR" dirty="0" err="1"/>
              <a:t>Morelli</a:t>
            </a:r>
            <a:r>
              <a:rPr lang="fr-FR" dirty="0"/>
              <a:t> et Al a révélé que les personnes présentant un acromion type 3 de la classification </a:t>
            </a:r>
            <a:r>
              <a:rPr lang="fr-FR" dirty="0" err="1"/>
              <a:t>Bigliani</a:t>
            </a:r>
            <a:r>
              <a:rPr lang="fr-FR" dirty="0"/>
              <a:t>  sont trois fois plus à risque de développer une RDCR que ceux présentant un type 1 ou 2.</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72</a:t>
            </a:fld>
            <a:endParaRPr lang="fr-FR"/>
          </a:p>
        </p:txBody>
      </p:sp>
    </p:spTree>
    <p:extLst>
      <p:ext uri="{BB962C8B-B14F-4D97-AF65-F5344CB8AC3E}">
        <p14:creationId xmlns:p14="http://schemas.microsoft.com/office/powerpoint/2010/main" val="3981501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notre étude, on a retrouvé une forte corrélation entre le type de l’acromion et CSA pathologique, en effet un CSA &gt;35° a été associé à un type 2 ou 3 dans 78% des cas avec (p=0,78).</a:t>
            </a:r>
          </a:p>
          <a:p>
            <a:r>
              <a:rPr lang="fr-FR" dirty="0"/>
              <a:t>En outre NATSIS et al, ont prouvé que les </a:t>
            </a:r>
            <a:r>
              <a:rPr lang="fr-FR" dirty="0" err="1"/>
              <a:t>enthésophytes</a:t>
            </a:r>
            <a:r>
              <a:rPr lang="fr-FR" dirty="0"/>
              <a:t> présents au niveau de la partie latérale de l’acromion étaient significativement plus fréquents dans les acromions type 3 de la classification de </a:t>
            </a:r>
            <a:r>
              <a:rPr lang="fr-FR" dirty="0" err="1"/>
              <a:t>bigliani</a:t>
            </a:r>
            <a:r>
              <a:rPr lang="fr-FR" dirty="0"/>
              <a:t>. (p&lt;0,05)[28]</a:t>
            </a:r>
          </a:p>
          <a:p>
            <a:r>
              <a:rPr lang="fr-FR" dirty="0"/>
              <a:t>Étant donné que le CSA va augmenter en présence d’ostéophytes latéraux, on peut suggérer qu’il y aura une relation significative entre le CSA et l’acromion type 3.</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76</a:t>
            </a:fld>
            <a:endParaRPr lang="fr-FR"/>
          </a:p>
        </p:txBody>
      </p:sp>
    </p:spTree>
    <p:extLst>
      <p:ext uri="{BB962C8B-B14F-4D97-AF65-F5344CB8AC3E}">
        <p14:creationId xmlns:p14="http://schemas.microsoft.com/office/powerpoint/2010/main" val="812775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valeur moyenne était de 5,4mm : donc inférieure à la valeur normale 7mm avec une différence majeure par rapport à la population témoin 10,5mm. Un CSA pathologique était fortement corrélé à une distance sous acromiale inférieure à 7 mm donc à une RDCR avec p=0,014.</a:t>
            </a:r>
          </a:p>
          <a:p>
            <a:r>
              <a:rPr lang="fr-FR" sz="1200" kern="1200" dirty="0">
                <a:solidFill>
                  <a:schemeClr val="tx1"/>
                </a:solidFill>
                <a:effectLst/>
                <a:latin typeface="+mn-lt"/>
                <a:ea typeface="+mn-ea"/>
                <a:cs typeface="+mn-cs"/>
              </a:rPr>
              <a:t>Ceci est conforme avec les résultats de Cotton et </a:t>
            </a:r>
            <a:r>
              <a:rPr lang="fr-FR" sz="1200" kern="1200" dirty="0" err="1">
                <a:solidFill>
                  <a:schemeClr val="tx1"/>
                </a:solidFill>
                <a:effectLst/>
                <a:latin typeface="+mn-lt"/>
                <a:ea typeface="+mn-ea"/>
                <a:cs typeface="+mn-cs"/>
              </a:rPr>
              <a:t>Rideout</a:t>
            </a:r>
            <a:r>
              <a:rPr lang="fr-FR" sz="1200" kern="1200" dirty="0">
                <a:solidFill>
                  <a:schemeClr val="tx1"/>
                </a:solidFill>
                <a:effectLst/>
                <a:latin typeface="+mn-lt"/>
                <a:ea typeface="+mn-ea"/>
                <a:cs typeface="+mn-cs"/>
              </a:rPr>
              <a:t> [29]  et celle de l’étude de  </a:t>
            </a:r>
            <a:r>
              <a:rPr lang="fr-FR" sz="1200" kern="1200" dirty="0" err="1">
                <a:solidFill>
                  <a:schemeClr val="tx1"/>
                </a:solidFill>
                <a:effectLst/>
                <a:latin typeface="+mn-lt"/>
                <a:ea typeface="+mn-ea"/>
                <a:cs typeface="+mn-cs"/>
              </a:rPr>
              <a:t>Weiner</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Macnab</a:t>
            </a:r>
            <a:r>
              <a:rPr lang="fr-FR" sz="1200" kern="1200" dirty="0">
                <a:solidFill>
                  <a:schemeClr val="tx1"/>
                </a:solidFill>
                <a:effectLst/>
                <a:latin typeface="+mn-lt"/>
                <a:ea typeface="+mn-ea"/>
                <a:cs typeface="+mn-cs"/>
              </a:rPr>
              <a:t> [30]. Cette dernière a montré que la distance sous-acromiale normale doit appartenir à l’intervalle 7-14mm. Elle a aussi prouvé qu’une distance acromio-humérale inférieure ou égale à 5 mm est une RDCR jusqu’à preuve du contraire.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77</a:t>
            </a:fld>
            <a:endParaRPr lang="fr-FR"/>
          </a:p>
        </p:txBody>
      </p:sp>
    </p:spTree>
    <p:extLst>
      <p:ext uri="{BB962C8B-B14F-4D97-AF65-F5344CB8AC3E}">
        <p14:creationId xmlns:p14="http://schemas.microsoft.com/office/powerpoint/2010/main" val="256850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C’est l’angle entre la tangente à la glène et la ligne passant par le bord inférieur de la glène et l’extrémité latérale de l’acromion.</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16</a:t>
            </a:fld>
            <a:endParaRPr lang="fr-FR"/>
          </a:p>
        </p:txBody>
      </p:sp>
    </p:spTree>
    <p:extLst>
      <p:ext uri="{BB962C8B-B14F-4D97-AF65-F5344CB8AC3E}">
        <p14:creationId xmlns:p14="http://schemas.microsoft.com/office/powerpoint/2010/main" val="3398602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distance acromio-humérale  pathologique est associé selon </a:t>
            </a:r>
            <a:r>
              <a:rPr lang="fr-FR" dirty="0" err="1"/>
              <a:t>Goutallier</a:t>
            </a:r>
            <a:r>
              <a:rPr lang="fr-FR" dirty="0"/>
              <a:t> et </a:t>
            </a:r>
            <a:r>
              <a:rPr lang="fr-FR" dirty="0" err="1"/>
              <a:t>Guillaux</a:t>
            </a:r>
            <a:r>
              <a:rPr lang="fr-FR" dirty="0"/>
              <a:t> à une RDCR avec prédominance de rupture </a:t>
            </a:r>
            <a:r>
              <a:rPr lang="fr-FR" dirty="0" err="1"/>
              <a:t>transfixiante</a:t>
            </a:r>
            <a:r>
              <a:rPr lang="fr-FR" dirty="0"/>
              <a:t> du supra-épineux. [31]</a:t>
            </a:r>
          </a:p>
          <a:p>
            <a:r>
              <a:rPr lang="fr-FR" dirty="0"/>
              <a:t>Nous avons noté une augmentation de la distance acromio-humérale de 2,04mm en post opératoire, ceci est due à l’</a:t>
            </a:r>
            <a:r>
              <a:rPr lang="fr-FR" dirty="0" err="1"/>
              <a:t>acromioplastie</a:t>
            </a:r>
            <a:r>
              <a:rPr lang="fr-FR" dirty="0"/>
              <a:t>, et à la </a:t>
            </a:r>
            <a:r>
              <a:rPr lang="fr-FR" dirty="0" err="1"/>
              <a:t>bursectomie</a:t>
            </a:r>
            <a:r>
              <a:rPr lang="fr-FR" dirty="0"/>
              <a:t> permettant d’élargir l’espace de glissement sous acromiale et de rétablir des valeurs de distances sous acromiales plus proches de la normale.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80</a:t>
            </a:fld>
            <a:endParaRPr lang="fr-FR"/>
          </a:p>
        </p:txBody>
      </p:sp>
    </p:spTree>
    <p:extLst>
      <p:ext uri="{BB962C8B-B14F-4D97-AF65-F5344CB8AC3E}">
        <p14:creationId xmlns:p14="http://schemas.microsoft.com/office/powerpoint/2010/main" val="3144902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b="1" dirty="0"/>
              <a:t>Données de l’imagerie par résonance magnétique</a:t>
            </a:r>
            <a:endParaRPr lang="fr-FR" dirty="0"/>
          </a:p>
          <a:p>
            <a:pPr lvl="2"/>
            <a:r>
              <a:rPr lang="fr-FR" b="1" dirty="0"/>
              <a:t>Lésion du tendon supra-épineux :</a:t>
            </a:r>
            <a:endParaRPr lang="fr-FR" dirty="0"/>
          </a:p>
          <a:p>
            <a:r>
              <a:rPr lang="fr-FR" dirty="0"/>
              <a:t>Le tendon supra-épineux est le  plus exposé aux contraintes  mécaniques parmi les tendons de la coiffe des rotateurs vu les pressions exercées par la tête humérale et la voute acromio-coracoïdienne.</a:t>
            </a:r>
          </a:p>
          <a:p>
            <a:r>
              <a:rPr lang="fr-FR" dirty="0"/>
              <a:t>Une étude anatomopathologique et biomoléculaire publiée par Benson et al  a montré que le supra-épineux est le plus vulnérable aux dommages hypoxiques  parmi les tendons de la coiffe : en effet, l’apoptose est plus accentuée.</a:t>
            </a:r>
          </a:p>
          <a:p>
            <a:r>
              <a:rPr lang="fr-FR" dirty="0"/>
              <a:t>Dans notre étude, l’infra-épineux était lésée dans la totalité des cas. La lésion du </a:t>
            </a:r>
            <a:r>
              <a:rPr lang="fr-FR" dirty="0" err="1"/>
              <a:t>subscapulaire</a:t>
            </a:r>
            <a:r>
              <a:rPr lang="fr-FR" dirty="0"/>
              <a:t> était associée dans 27% des cas. Une lésion de l’infra-épineux était associé dans 42% des cas.</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82</a:t>
            </a:fld>
            <a:endParaRPr lang="fr-FR"/>
          </a:p>
        </p:txBody>
      </p:sp>
    </p:spTree>
    <p:extLst>
      <p:ext uri="{BB962C8B-B14F-4D97-AF65-F5344CB8AC3E}">
        <p14:creationId xmlns:p14="http://schemas.microsoft.com/office/powerpoint/2010/main" val="2451107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Lors des ruptures isolées du supra-épineux  le CSA était &gt; 35° dans 66.6 %  des cas ce qui plaide en faveur de la forte relation entre un CSA&gt;35° et la rupture dégénérative du supra-épineux.</a:t>
            </a:r>
          </a:p>
          <a:p>
            <a:r>
              <a:rPr lang="fr-FR" dirty="0"/>
              <a:t>Une méta-analyse faite par Zhao et Al a montré qu’un CSA élevé est un facteur prédicteur de la rupture du supra-épineux  avec p&lt;0.00001.[34]</a:t>
            </a:r>
          </a:p>
          <a:p>
            <a:r>
              <a:rPr lang="fr-FR" dirty="0"/>
              <a:t>Toute augmentation du CSA,  entraine une élévation des forces de cisaillement responsable d’une instabilité de l’articulation de l’épaule. Ce qui augmente les contraintes exercées sur le supra-épineux pour maintenir la stabilité de l’articulation </a:t>
            </a:r>
            <a:r>
              <a:rPr lang="fr-FR" dirty="0" err="1"/>
              <a:t>glèno</a:t>
            </a:r>
            <a:r>
              <a:rPr lang="fr-FR" dirty="0"/>
              <a:t>-humérale.</a:t>
            </a:r>
          </a:p>
          <a:p>
            <a:r>
              <a:rPr lang="fr-FR" dirty="0"/>
              <a:t>En outre, Zhao et al ont prouvé que les patients présentant un CSA élevé avec une marge d’abduction active limitée  vont développer une rupture dégénérative du muscle supra-épineux par augmentation des sollicitations mécaniques exercées sur les tendons de la coiffe.</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83</a:t>
            </a:fld>
            <a:endParaRPr lang="fr-FR"/>
          </a:p>
        </p:txBody>
      </p:sp>
    </p:spTree>
    <p:extLst>
      <p:ext uri="{BB962C8B-B14F-4D97-AF65-F5344CB8AC3E}">
        <p14:creationId xmlns:p14="http://schemas.microsoft.com/office/powerpoint/2010/main" val="209596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Selon Meyer et Al, cette rétraction </a:t>
            </a:r>
            <a:r>
              <a:rPr lang="fr-FR" dirty="0" err="1"/>
              <a:t>musculotendineuse</a:t>
            </a:r>
            <a:r>
              <a:rPr lang="fr-FR" dirty="0"/>
              <a:t> est due à un raccourcissement des fibres musculaires et puis du tissu tendineux dans un stade avancée.[36] Ils ont retrouvé aussi que le degré de la rétraction tendineuse du supra-épineux est proportionnelle à la classification de </a:t>
            </a:r>
            <a:r>
              <a:rPr lang="fr-FR" dirty="0" err="1"/>
              <a:t>Goutallier</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85</a:t>
            </a:fld>
            <a:endParaRPr lang="fr-FR"/>
          </a:p>
        </p:txBody>
      </p:sp>
    </p:spTree>
    <p:extLst>
      <p:ext uri="{BB962C8B-B14F-4D97-AF65-F5344CB8AC3E}">
        <p14:creationId xmlns:p14="http://schemas.microsoft.com/office/powerpoint/2010/main" val="2044952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86</a:t>
            </a:fld>
            <a:endParaRPr lang="fr-FR"/>
          </a:p>
        </p:txBody>
      </p:sp>
    </p:spTree>
    <p:extLst>
      <p:ext uri="{BB962C8B-B14F-4D97-AF65-F5344CB8AC3E}">
        <p14:creationId xmlns:p14="http://schemas.microsoft.com/office/powerpoint/2010/main" val="1168127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2"/>
            <a:r>
              <a:rPr lang="fr-FR" sz="2800" b="1" dirty="0"/>
              <a:t>Signe de la tangente et Ratio d’occupation :</a:t>
            </a:r>
            <a:endParaRPr lang="fr-FR" sz="2800" dirty="0"/>
          </a:p>
          <a:p>
            <a:r>
              <a:rPr lang="fr-FR" dirty="0"/>
              <a:t>Dans cette étude, il n’y avait pas de relation statistiquement significative entre un CSA pathologique et le signe de la tangente ni avec le ratio d’occupation. Avec des valeurs de p successifs de 0,24 et 0,18.</a:t>
            </a:r>
          </a:p>
          <a:p>
            <a:r>
              <a:rPr lang="fr-FR" dirty="0"/>
              <a:t>Aucune étude dans la littérature n’a étudié l’association avec le CSA de ces 02 éléments selon nos connaissances.</a:t>
            </a:r>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87</a:t>
            </a:fld>
            <a:endParaRPr lang="fr-FR"/>
          </a:p>
        </p:txBody>
      </p:sp>
    </p:spTree>
    <p:extLst>
      <p:ext uri="{BB962C8B-B14F-4D97-AF65-F5344CB8AC3E}">
        <p14:creationId xmlns:p14="http://schemas.microsoft.com/office/powerpoint/2010/main" val="4179121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Plusieurs facteurs anatomiques ont été incriminés.</a:t>
            </a:r>
          </a:p>
          <a:p>
            <a:r>
              <a:rPr lang="fr-FR" dirty="0"/>
              <a:t>Notre étude sera utile pour permettre de définir les populations à risque en étudiant les éléments anatomiques impliquées et déterminer ainsi un éventuel risque accru de développer une rupture dégénérative de la coiffe des rotateurs.</a:t>
            </a:r>
          </a:p>
          <a:p>
            <a:r>
              <a:rPr lang="fr-FR" dirty="0"/>
              <a:t>Une fois la population à risque est déterminée, on peut éduquer ces patients-là aux propos des moyens de prévention, notamment par des exercices physique réguliers et la lutte contre la sédentarité.</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88</a:t>
            </a:fld>
            <a:endParaRPr lang="fr-FR"/>
          </a:p>
        </p:txBody>
      </p:sp>
    </p:spTree>
    <p:extLst>
      <p:ext uri="{BB962C8B-B14F-4D97-AF65-F5344CB8AC3E}">
        <p14:creationId xmlns:p14="http://schemas.microsoft.com/office/powerpoint/2010/main" val="363545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l’espace sous-acromiale est l’espace séparant la tête humérale de l’acromion</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17</a:t>
            </a:fld>
            <a:endParaRPr lang="fr-FR"/>
          </a:p>
        </p:txBody>
      </p:sp>
    </p:spTree>
    <p:extLst>
      <p:ext uri="{BB962C8B-B14F-4D97-AF65-F5344CB8AC3E}">
        <p14:creationId xmlns:p14="http://schemas.microsoft.com/office/powerpoint/2010/main" val="97201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Epaisseur de l’acromion: Pour qu’elle soit standardisée chez tous les patients, la mesure de cette épaisseur a été faite dans le même niveau de mesure de la distance sous acromiale</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18</a:t>
            </a:fld>
            <a:endParaRPr lang="fr-FR"/>
          </a:p>
        </p:txBody>
      </p:sp>
    </p:spTree>
    <p:extLst>
      <p:ext uri="{BB962C8B-B14F-4D97-AF65-F5344CB8AC3E}">
        <p14:creationId xmlns:p14="http://schemas.microsoft.com/office/powerpoint/2010/main" val="115011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rayon : mesuré à partir du centre de l’ellipse jusqu’au point périphérique de la tête située au même niveau du bord supérieur de la glène </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19</a:t>
            </a:fld>
            <a:endParaRPr lang="fr-FR"/>
          </a:p>
        </p:txBody>
      </p:sp>
    </p:spTree>
    <p:extLst>
      <p:ext uri="{BB962C8B-B14F-4D97-AF65-F5344CB8AC3E}">
        <p14:creationId xmlns:p14="http://schemas.microsoft.com/office/powerpoint/2010/main" val="174309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Surface extrémité supérieure de l’humérus : mesurée à l’aide d’une ellipse dont on peut moduler la taille grâce à un système informatisée </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20</a:t>
            </a:fld>
            <a:endParaRPr lang="fr-FR"/>
          </a:p>
        </p:txBody>
      </p:sp>
    </p:spTree>
    <p:extLst>
      <p:ext uri="{BB962C8B-B14F-4D97-AF65-F5344CB8AC3E}">
        <p14:creationId xmlns:p14="http://schemas.microsoft.com/office/powerpoint/2010/main" val="252718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hauteur de la glène.</a:t>
            </a:r>
          </a:p>
          <a:p>
            <a:r>
              <a:rPr lang="fr-FR" sz="1200" kern="1200" dirty="0">
                <a:solidFill>
                  <a:schemeClr val="tx1"/>
                </a:solidFill>
                <a:effectLst/>
                <a:latin typeface="+mn-lt"/>
                <a:ea typeface="+mn-ea"/>
                <a:cs typeface="+mn-cs"/>
              </a:rPr>
              <a:t>Elle est mesurée sur un cliché de profil de Lamy. Il s’agit de la distance séparant les 02 bords supérieur et inférieur de la glène</a:t>
            </a:r>
            <a:endParaRPr lang="fr-FR" dirty="0"/>
          </a:p>
        </p:txBody>
      </p:sp>
      <p:sp>
        <p:nvSpPr>
          <p:cNvPr id="4" name="Espace réservé du numéro de diapositive 3"/>
          <p:cNvSpPr>
            <a:spLocks noGrp="1"/>
          </p:cNvSpPr>
          <p:nvPr>
            <p:ph type="sldNum" sz="quarter" idx="10"/>
          </p:nvPr>
        </p:nvSpPr>
        <p:spPr/>
        <p:txBody>
          <a:bodyPr/>
          <a:lstStyle/>
          <a:p>
            <a:fld id="{4313340F-AC74-4D3A-86AB-E3802074E10B}" type="slidenum">
              <a:rPr lang="fr-FR" smtClean="0"/>
              <a:t>21</a:t>
            </a:fld>
            <a:endParaRPr lang="fr-FR"/>
          </a:p>
        </p:txBody>
      </p:sp>
    </p:spTree>
    <p:extLst>
      <p:ext uri="{BB962C8B-B14F-4D97-AF65-F5344CB8AC3E}">
        <p14:creationId xmlns:p14="http://schemas.microsoft.com/office/powerpoint/2010/main" val="253838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118811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213408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3112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416231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89679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FED809C-59A0-48D7-A463-A50EEE920AD2}" type="datetimeFigureOut">
              <a:rPr lang="fr-FR" smtClean="0"/>
              <a:t>24/12/2023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209639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FED809C-59A0-48D7-A463-A50EEE920AD2}" type="datetimeFigureOut">
              <a:rPr lang="fr-FR" smtClean="0"/>
              <a:t>24/12/2023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421615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FED809C-59A0-48D7-A463-A50EEE920AD2}" type="datetimeFigureOut">
              <a:rPr lang="fr-FR" smtClean="0"/>
              <a:t>24/12/2023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109308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ED809C-59A0-48D7-A463-A50EEE920AD2}" type="datetimeFigureOut">
              <a:rPr lang="fr-FR" smtClean="0"/>
              <a:t>24/12/2023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130756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ED809C-59A0-48D7-A463-A50EEE920AD2}" type="datetimeFigureOut">
              <a:rPr lang="fr-FR" smtClean="0"/>
              <a:t>24/12/2023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391543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FED809C-59A0-48D7-A463-A50EEE920AD2}" type="datetimeFigureOut">
              <a:rPr lang="fr-FR" smtClean="0"/>
              <a:t>24/12/2023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18E279-1378-42A1-9F5F-85D20317135C}" type="slidenum">
              <a:rPr lang="fr-FR" smtClean="0"/>
              <a:t>‹N°›</a:t>
            </a:fld>
            <a:endParaRPr lang="fr-FR"/>
          </a:p>
        </p:txBody>
      </p:sp>
    </p:spTree>
    <p:extLst>
      <p:ext uri="{BB962C8B-B14F-4D97-AF65-F5344CB8AC3E}">
        <p14:creationId xmlns:p14="http://schemas.microsoft.com/office/powerpoint/2010/main" val="345439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D809C-59A0-48D7-A463-A50EEE920AD2}" type="datetimeFigureOut">
              <a:rPr lang="fr-FR" smtClean="0"/>
              <a:t>24/12/2023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8E279-1378-42A1-9F5F-85D20317135C}" type="slidenum">
              <a:rPr lang="fr-FR" smtClean="0"/>
              <a:t>‹N°›</a:t>
            </a:fld>
            <a:endParaRPr lang="fr-FR"/>
          </a:p>
        </p:txBody>
      </p:sp>
    </p:spTree>
    <p:extLst>
      <p:ext uri="{BB962C8B-B14F-4D97-AF65-F5344CB8AC3E}">
        <p14:creationId xmlns:p14="http://schemas.microsoft.com/office/powerpoint/2010/main" val="78357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ebp"/><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86" y="-98999"/>
            <a:ext cx="914591" cy="185204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0975" y="-54245"/>
            <a:ext cx="1514029" cy="180729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329" y="4043782"/>
            <a:ext cx="4357444" cy="1605996"/>
          </a:xfrm>
          <a:prstGeom prst="rect">
            <a:avLst/>
          </a:prstGeom>
        </p:spPr>
      </p:pic>
      <p:sp>
        <p:nvSpPr>
          <p:cNvPr id="7" name="Sous-titre 2">
            <a:extLst>
              <a:ext uri="{FF2B5EF4-FFF2-40B4-BE49-F238E27FC236}">
                <a16:creationId xmlns:a16="http://schemas.microsoft.com/office/drawing/2014/main" id="{9EA6D989-617C-4311-9FF7-42C9DA48A5CC}"/>
              </a:ext>
            </a:extLst>
          </p:cNvPr>
          <p:cNvSpPr txBox="1">
            <a:spLocks/>
          </p:cNvSpPr>
          <p:nvPr/>
        </p:nvSpPr>
        <p:spPr>
          <a:xfrm>
            <a:off x="605676" y="426985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smtClean="0"/>
              <a:t>Dr. KAMOUN HAITHEM</a:t>
            </a:r>
          </a:p>
          <a:p>
            <a:pPr marL="0" indent="0">
              <a:buNone/>
            </a:pPr>
            <a:r>
              <a:rPr lang="fr-FR" dirty="0" smtClean="0"/>
              <a:t>ORTHOPEDIC SURGERY DEPARTEMENT</a:t>
            </a:r>
          </a:p>
          <a:p>
            <a:pPr marL="0" indent="0">
              <a:buNone/>
            </a:pPr>
            <a:r>
              <a:rPr lang="fr-FR" dirty="0" smtClean="0"/>
              <a:t>SECURITY FORCES HOSPITAL - TUNISIA</a:t>
            </a:r>
            <a:endParaRPr lang="fr-FR" dirty="0"/>
          </a:p>
        </p:txBody>
      </p:sp>
      <p:sp>
        <p:nvSpPr>
          <p:cNvPr id="8" name="Rectangle 7"/>
          <p:cNvSpPr/>
          <p:nvPr/>
        </p:nvSpPr>
        <p:spPr>
          <a:xfrm>
            <a:off x="512686" y="1945586"/>
            <a:ext cx="11305241" cy="1323439"/>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CRITICAL SHOULDER ANGLE : ANATOMICAL VARIANTS AND THERAPEUTIC APPLICATIONS</a:t>
            </a:r>
            <a:endParaRPr lang="fr-FR" sz="4000" dirty="0"/>
          </a:p>
        </p:txBody>
      </p:sp>
    </p:spTree>
    <p:extLst>
      <p:ext uri="{BB962C8B-B14F-4D97-AF65-F5344CB8AC3E}">
        <p14:creationId xmlns:p14="http://schemas.microsoft.com/office/powerpoint/2010/main" val="381650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5400" b="1" smtClean="0">
                <a:solidFill>
                  <a:schemeClr val="bg1"/>
                </a:solidFill>
                <a:effectLst>
                  <a:outerShdw blurRad="38100" dist="38100" dir="2700000" algn="tl">
                    <a:srgbClr val="000000">
                      <a:alpha val="43137"/>
                    </a:srgbClr>
                  </a:outerShdw>
                </a:effectLst>
              </a:rPr>
              <a:t>MATERIALS</a:t>
            </a:r>
            <a:endParaRPr lang="fr-FR" sz="5400" b="1" dirty="0">
              <a:solidFill>
                <a:schemeClr val="bg1"/>
              </a:solidFill>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3017017857"/>
              </p:ext>
            </p:extLst>
          </p:nvPr>
        </p:nvGraphicFramePr>
        <p:xfrm>
          <a:off x="1620252" y="2724929"/>
          <a:ext cx="8692148" cy="1559560"/>
        </p:xfrm>
        <a:graphic>
          <a:graphicData uri="http://schemas.openxmlformats.org/drawingml/2006/table">
            <a:tbl>
              <a:tblPr firstRow="1" bandRow="1">
                <a:tableStyleId>{5C22544A-7EE6-4342-B048-85BDC9FD1C3A}</a:tableStyleId>
              </a:tblPr>
              <a:tblGrid>
                <a:gridCol w="4346074">
                  <a:extLst>
                    <a:ext uri="{9D8B030D-6E8A-4147-A177-3AD203B41FA5}">
                      <a16:colId xmlns:a16="http://schemas.microsoft.com/office/drawing/2014/main" val="3537159320"/>
                    </a:ext>
                  </a:extLst>
                </a:gridCol>
                <a:gridCol w="4346074">
                  <a:extLst>
                    <a:ext uri="{9D8B030D-6E8A-4147-A177-3AD203B41FA5}">
                      <a16:colId xmlns:a16="http://schemas.microsoft.com/office/drawing/2014/main" val="3752500863"/>
                    </a:ext>
                  </a:extLst>
                </a:gridCol>
              </a:tblGrid>
              <a:tr h="370840">
                <a:tc>
                  <a:txBody>
                    <a:bodyPr/>
                    <a:lstStyle/>
                    <a:p>
                      <a:pPr algn="ctr"/>
                      <a:r>
                        <a:rPr lang="fr-FR" dirty="0" smtClean="0"/>
                        <a:t>NON INCLUSION</a:t>
                      </a:r>
                      <a:r>
                        <a:rPr lang="fr-FR" baseline="0" dirty="0" smtClean="0"/>
                        <a:t> CRITERIA</a:t>
                      </a:r>
                      <a:endParaRPr lang="fr-FR" dirty="0"/>
                    </a:p>
                  </a:txBody>
                  <a:tcPr/>
                </a:tc>
                <a:tc>
                  <a:txBody>
                    <a:bodyPr/>
                    <a:lstStyle/>
                    <a:p>
                      <a:pPr algn="ctr"/>
                      <a:r>
                        <a:rPr lang="fr-FR" dirty="0" smtClean="0"/>
                        <a:t>EXCLUSION CRITERIA</a:t>
                      </a:r>
                      <a:endParaRPr lang="fr-FR" dirty="0"/>
                    </a:p>
                  </a:txBody>
                  <a:tcPr/>
                </a:tc>
                <a:extLst>
                  <a:ext uri="{0D108BD9-81ED-4DB2-BD59-A6C34878D82A}">
                    <a16:rowId xmlns:a16="http://schemas.microsoft.com/office/drawing/2014/main" val="4028308918"/>
                  </a:ext>
                </a:extLst>
              </a:tr>
              <a:tr h="370840">
                <a:tc>
                  <a:txBody>
                    <a:bodyPr/>
                    <a:lstStyle/>
                    <a:p>
                      <a:pPr marL="0" indent="0">
                        <a:buFont typeface="Wingdings" panose="05000000000000000000" pitchFamily="2" charset="2"/>
                        <a:buNone/>
                      </a:pPr>
                      <a:r>
                        <a:rPr lang="fr-FR" dirty="0" smtClean="0">
                          <a:latin typeface="Times New Roman" panose="02020603050405020304" pitchFamily="18" charset="0"/>
                          <a:cs typeface="Times New Roman" panose="02020603050405020304" pitchFamily="18" charset="0"/>
                        </a:rPr>
                        <a:t>PATIENTS</a:t>
                      </a:r>
                      <a:r>
                        <a:rPr lang="fr-FR" baseline="0" dirty="0" smtClean="0">
                          <a:latin typeface="Times New Roman" panose="02020603050405020304" pitchFamily="18" charset="0"/>
                          <a:cs typeface="Times New Roman" panose="02020603050405020304" pitchFamily="18" charset="0"/>
                        </a:rPr>
                        <a:t> WITH :</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TRAUMATIC RCT</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 OPERATED FOR TRAUMATIC SHOULDER PATHOLOGY</a:t>
                      </a:r>
                      <a:endParaRPr lang="fr-FR" dirty="0">
                        <a:latin typeface="Times New Roman" panose="02020603050405020304" pitchFamily="18" charset="0"/>
                        <a:cs typeface="Times New Roman" panose="02020603050405020304" pitchFamily="18" charset="0"/>
                      </a:endParaRPr>
                    </a:p>
                  </a:txBody>
                  <a:tcPr/>
                </a:tc>
                <a:tc>
                  <a:txBody>
                    <a:bodyPr/>
                    <a:lstStyle/>
                    <a:p>
                      <a:pPr marL="0" indent="0">
                        <a:buFont typeface="Wingdings" panose="05000000000000000000" pitchFamily="2" charset="2"/>
                        <a:buNone/>
                      </a:pPr>
                      <a:r>
                        <a:rPr lang="fr-FR" dirty="0" smtClean="0">
                          <a:latin typeface="Times New Roman" panose="02020603050405020304" pitchFamily="18" charset="0"/>
                          <a:cs typeface="Times New Roman" panose="02020603050405020304" pitchFamily="18" charset="0"/>
                        </a:rPr>
                        <a:t>PATIENTS</a:t>
                      </a:r>
                      <a:r>
                        <a:rPr lang="fr-FR" baseline="0" dirty="0" smtClean="0">
                          <a:latin typeface="Times New Roman" panose="02020603050405020304" pitchFamily="18" charset="0"/>
                          <a:cs typeface="Times New Roman" panose="02020603050405020304" pitchFamily="18" charset="0"/>
                        </a:rPr>
                        <a:t> WITH :</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UNUSABLE FILES</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LOST TO FOLLOW UP</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INCOMPLETE RADIOLOGY DATA</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8849164"/>
                  </a:ext>
                </a:extLst>
              </a:tr>
            </a:tbl>
          </a:graphicData>
        </a:graphic>
      </p:graphicFrame>
    </p:spTree>
    <p:extLst>
      <p:ext uri="{BB962C8B-B14F-4D97-AF65-F5344CB8AC3E}">
        <p14:creationId xmlns:p14="http://schemas.microsoft.com/office/powerpoint/2010/main" val="1928661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MATERIELS</a:t>
            </a:r>
          </a:p>
        </p:txBody>
      </p:sp>
      <p:sp>
        <p:nvSpPr>
          <p:cNvPr id="3" name="Espace réservé du contenu 2"/>
          <p:cNvSpPr>
            <a:spLocks noGrp="1"/>
          </p:cNvSpPr>
          <p:nvPr>
            <p:ph idx="1"/>
          </p:nvPr>
        </p:nvSpPr>
        <p:spPr/>
        <p:txBody>
          <a:bodyPr/>
          <a:lstStyle/>
          <a:p>
            <a:pPr marL="0" indent="0">
              <a:buNone/>
            </a:pPr>
            <a:endParaRPr lang="en-US" b="1" dirty="0"/>
          </a:p>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Measurements </a:t>
            </a:r>
            <a:r>
              <a:rPr lang="en-US" dirty="0">
                <a:latin typeface="Times New Roman" panose="02020603050405020304" pitchFamily="18" charset="0"/>
                <a:cs typeface="Times New Roman" panose="02020603050405020304" pitchFamily="18" charset="0"/>
              </a:rPr>
              <a:t>were made using our computerized system.</a:t>
            </a:r>
            <a:endParaRPr lang="fr-FR" dirty="0">
              <a:latin typeface="Times New Roman" panose="02020603050405020304" pitchFamily="18" charset="0"/>
              <a:cs typeface="Times New Roman" panose="02020603050405020304" pitchFamily="18" charset="0"/>
            </a:endParaRPr>
          </a:p>
        </p:txBody>
      </p:sp>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5400" b="1" dirty="0">
                <a:solidFill>
                  <a:schemeClr val="bg1"/>
                </a:solidFill>
                <a:effectLst>
                  <a:outerShdw blurRad="38100" dist="38100" dir="2700000" algn="tl">
                    <a:srgbClr val="000000">
                      <a:alpha val="43137"/>
                    </a:srgbClr>
                  </a:outerShdw>
                </a:effectLst>
              </a:rPr>
              <a:t>MATERIALS</a:t>
            </a:r>
          </a:p>
        </p:txBody>
      </p:sp>
    </p:spTree>
    <p:extLst>
      <p:ext uri="{BB962C8B-B14F-4D97-AF65-F5344CB8AC3E}">
        <p14:creationId xmlns:p14="http://schemas.microsoft.com/office/powerpoint/2010/main" val="394171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a:latin typeface="Times New Roman" panose="02020603050405020304" pitchFamily="18" charset="0"/>
                <a:ea typeface="Tahoma" panose="020B0604030504040204" pitchFamily="34" charset="0"/>
                <a:cs typeface="Times New Roman" panose="02020603050405020304" pitchFamily="18" charset="0"/>
              </a:rPr>
              <a:t>we studied</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epidemiological findings</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radiological </a:t>
            </a:r>
            <a:r>
              <a:rPr lang="en-US" dirty="0">
                <a:latin typeface="Times New Roman" panose="02020603050405020304" pitchFamily="18" charset="0"/>
                <a:ea typeface="Tahoma" panose="020B0604030504040204" pitchFamily="34" charset="0"/>
                <a:cs typeface="Times New Roman" panose="02020603050405020304" pitchFamily="18" charset="0"/>
              </a:rPr>
              <a:t>findings.</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3738178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Epidemiological data </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Age                                                Gender </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  Side </a:t>
            </a:r>
            <a:r>
              <a:rPr lang="en-US" dirty="0">
                <a:latin typeface="Times New Roman" panose="02020603050405020304" pitchFamily="18" charset="0"/>
                <a:ea typeface="Tahoma" panose="020B0604030504040204" pitchFamily="34" charset="0"/>
                <a:cs typeface="Times New Roman" panose="02020603050405020304" pitchFamily="18" charset="0"/>
              </a:rPr>
              <a:t>of affected </a:t>
            </a:r>
            <a:r>
              <a:rPr lang="en-US" dirty="0" smtClean="0">
                <a:latin typeface="Times New Roman" panose="02020603050405020304" pitchFamily="18" charset="0"/>
                <a:ea typeface="Tahoma" panose="020B0604030504040204" pitchFamily="34" charset="0"/>
                <a:cs typeface="Times New Roman" panose="02020603050405020304" pitchFamily="18" charset="0"/>
              </a:rPr>
              <a:t>shoulder              Profession.</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1812052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Radiographic </a:t>
            </a:r>
            <a:r>
              <a:rPr lang="en-US" dirty="0" smtClean="0">
                <a:latin typeface="Times New Roman" panose="02020603050405020304" pitchFamily="18" charset="0"/>
                <a:ea typeface="Tahoma" panose="020B0604030504040204" pitchFamily="34" charset="0"/>
                <a:cs typeface="Times New Roman" panose="02020603050405020304" pitchFamily="18" charset="0"/>
              </a:rPr>
              <a:t>findings:</a:t>
            </a:r>
          </a:p>
          <a:p>
            <a:pPr>
              <a:buFont typeface="Wingdings" panose="05000000000000000000" pitchFamily="2" charset="2"/>
              <a:buChar char="ü"/>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   Front shoulder </a:t>
            </a:r>
            <a:r>
              <a:rPr lang="en-US" dirty="0" smtClean="0">
                <a:latin typeface="Times New Roman" panose="02020603050405020304" pitchFamily="18" charset="0"/>
                <a:ea typeface="Tahoma" panose="020B0604030504040204" pitchFamily="34" charset="0"/>
                <a:cs typeface="Times New Roman" panose="02020603050405020304" pitchFamily="18" charset="0"/>
              </a:rPr>
              <a:t>X-ray +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Lamy</a:t>
            </a:r>
            <a:r>
              <a:rPr lang="en-US" dirty="0" smtClean="0">
                <a:latin typeface="Times New Roman" panose="02020603050405020304" pitchFamily="18" charset="0"/>
                <a:ea typeface="Tahoma" panose="020B0604030504040204" pitchFamily="34" charset="0"/>
                <a:cs typeface="Times New Roman" panose="02020603050405020304" pitchFamily="18" charset="0"/>
              </a:rPr>
              <a:t> profile</a:t>
            </a:r>
          </a:p>
          <a:p>
            <a:pPr>
              <a:buFont typeface="Wingdings" panose="05000000000000000000" pitchFamily="2" charset="2"/>
              <a:buChar char="ü"/>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Magnetic </a:t>
            </a:r>
            <a:r>
              <a:rPr lang="en-US" dirty="0">
                <a:latin typeface="Times New Roman" panose="02020603050405020304" pitchFamily="18" charset="0"/>
                <a:ea typeface="Tahoma" panose="020B0604030504040204" pitchFamily="34" charset="0"/>
                <a:cs typeface="Times New Roman" panose="02020603050405020304" pitchFamily="18" charset="0"/>
              </a:rPr>
              <a:t>resonance imaging.</a:t>
            </a:r>
            <a:endParaRPr lang="fr-FR" dirty="0">
              <a:latin typeface="Times New Roman" panose="02020603050405020304" pitchFamily="18"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972505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smtClean="0">
                <a:solidFill>
                  <a:schemeClr val="bg1"/>
                </a:solidFill>
                <a:effectLst>
                  <a:outerShdw blurRad="38100" dist="38100" dir="2700000" algn="tl">
                    <a:srgbClr val="000000">
                      <a:alpha val="43137"/>
                    </a:srgbClr>
                  </a:outerShdw>
                </a:effectLst>
              </a:rPr>
              <a:t>METHODS</a:t>
            </a:r>
            <a:endParaRPr lang="fr-FR" sz="6000" b="1" dirty="0">
              <a:solidFill>
                <a:schemeClr val="bg1"/>
              </a:solidFill>
              <a:effectLst>
                <a:outerShdw blurRad="38100" dist="38100" dir="2700000" algn="tl">
                  <a:srgbClr val="000000">
                    <a:alpha val="43137"/>
                  </a:srgbClr>
                </a:outerShdw>
              </a:effectLst>
            </a:endParaRPr>
          </a:p>
        </p:txBody>
      </p:sp>
      <p:sp>
        <p:nvSpPr>
          <p:cNvPr id="5" name="ZoneTexte 4"/>
          <p:cNvSpPr txBox="1"/>
          <p:nvPr/>
        </p:nvSpPr>
        <p:spPr>
          <a:xfrm>
            <a:off x="990600" y="2454441"/>
            <a:ext cx="10912641" cy="1569660"/>
          </a:xfrm>
          <a:prstGeom prst="rect">
            <a:avLst/>
          </a:prstGeom>
          <a:noFill/>
        </p:spPr>
        <p:txBody>
          <a:bodyPr wrap="square" rtlCol="0">
            <a:spAutoFit/>
          </a:bodyPr>
          <a:lstStyle/>
          <a:p>
            <a:r>
              <a:rPr lang="fr-FR" sz="3200" dirty="0" smtClean="0">
                <a:latin typeface="Times New Roman" panose="02020603050405020304" pitchFamily="18" charset="0"/>
                <a:cs typeface="Times New Roman" panose="02020603050405020304" pitchFamily="18" charset="0"/>
              </a:rPr>
              <a:t>THE FOLLOWING RADIOLOGICAL PARAMETERS WERE</a:t>
            </a:r>
          </a:p>
          <a:p>
            <a:endParaRPr lang="fr-FR" sz="3200" dirty="0">
              <a:latin typeface="Times New Roman" panose="02020603050405020304" pitchFamily="18" charset="0"/>
              <a:cs typeface="Times New Roman" panose="02020603050405020304" pitchFamily="18" charset="0"/>
            </a:endParaRPr>
          </a:p>
          <a:p>
            <a:r>
              <a:rPr lang="fr-FR" sz="3200" dirty="0" smtClean="0">
                <a:latin typeface="Times New Roman" panose="02020603050405020304" pitchFamily="18" charset="0"/>
                <a:cs typeface="Times New Roman" panose="02020603050405020304" pitchFamily="18" charset="0"/>
              </a:rPr>
              <a:t> MEASURED : </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70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marL="0" indent="0">
              <a:buNone/>
            </a:pPr>
            <a:r>
              <a:rPr lang="fr-FR" b="1" dirty="0" smtClean="0">
                <a:latin typeface="Tahoma" panose="020B0604030504040204" pitchFamily="34" charset="0"/>
                <a:ea typeface="Tahoma" panose="020B0604030504040204" pitchFamily="34" charset="0"/>
                <a:cs typeface="Tahoma" panose="020B0604030504040204" pitchFamily="34" charset="0"/>
              </a:rPr>
              <a:t>CSA</a:t>
            </a:r>
            <a:endParaRPr lang="fr-FR" dirty="0"/>
          </a:p>
        </p:txBody>
      </p:sp>
      <p:pic>
        <p:nvPicPr>
          <p:cNvPr id="6" name="Espace réservé du contenu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95108" y="2254833"/>
            <a:ext cx="5127798" cy="3604791"/>
          </a:xfrm>
          <a:prstGeom prst="rect">
            <a:avLst/>
          </a:prstGeom>
        </p:spPr>
      </p:pic>
      <p:sp>
        <p:nvSpPr>
          <p:cNvPr id="7"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180019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err="1">
                <a:latin typeface="Times New Roman" panose="02020603050405020304" pitchFamily="18" charset="0"/>
                <a:ea typeface="Tahoma" panose="020B0604030504040204" pitchFamily="34" charset="0"/>
                <a:cs typeface="Times New Roman" panose="02020603050405020304" pitchFamily="18" charset="0"/>
              </a:rPr>
              <a:t>Subacromial</a:t>
            </a:r>
            <a:r>
              <a:rPr lang="fr-FR" b="1" dirty="0">
                <a:latin typeface="Times New Roman" panose="02020603050405020304" pitchFamily="18" charset="0"/>
                <a:ea typeface="Tahoma" panose="020B0604030504040204" pitchFamily="34" charset="0"/>
                <a:cs typeface="Times New Roman" panose="02020603050405020304" pitchFamily="18" charset="0"/>
              </a:rPr>
              <a:t> distance </a:t>
            </a:r>
            <a:endParaRPr lang="fr-FR" dirty="0"/>
          </a:p>
        </p:txBody>
      </p:sp>
      <p:pic>
        <p:nvPicPr>
          <p:cNvPr id="4" name="Image 3"/>
          <p:cNvPicPr/>
          <p:nvPr/>
        </p:nvPicPr>
        <p:blipFill>
          <a:blip r:embed="rId3"/>
          <a:stretch>
            <a:fillRect/>
          </a:stretch>
        </p:blipFill>
        <p:spPr>
          <a:xfrm>
            <a:off x="4310743" y="2484913"/>
            <a:ext cx="2905397" cy="3533331"/>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7101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a:latin typeface="Times New Roman" panose="02020603050405020304" pitchFamily="18" charset="0"/>
                <a:ea typeface="Tahoma" panose="020B0604030504040204" pitchFamily="34" charset="0"/>
                <a:cs typeface="Times New Roman" panose="02020603050405020304" pitchFamily="18" charset="0"/>
              </a:rPr>
              <a:t>Acromion </a:t>
            </a:r>
            <a:r>
              <a:rPr lang="fr-FR" b="1" dirty="0" err="1" smtClean="0">
                <a:latin typeface="Times New Roman" panose="02020603050405020304" pitchFamily="18" charset="0"/>
                <a:ea typeface="Tahoma" panose="020B0604030504040204" pitchFamily="34" charset="0"/>
                <a:cs typeface="Times New Roman" panose="02020603050405020304" pitchFamily="18" charset="0"/>
              </a:rPr>
              <a:t>thickness</a:t>
            </a:r>
            <a:endParaRPr lang="fr-FR"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3"/>
          <a:stretch>
            <a:fillRect/>
          </a:stretch>
        </p:blipFill>
        <p:spPr>
          <a:xfrm>
            <a:off x="4588718" y="2435290"/>
            <a:ext cx="2605185" cy="3595622"/>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301253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Radius of the humeral </a:t>
            </a:r>
            <a:r>
              <a:rPr lang="en-US" b="1" dirty="0" smtClean="0">
                <a:latin typeface="Times New Roman" panose="02020603050405020304" pitchFamily="18" charset="0"/>
                <a:cs typeface="Times New Roman" panose="02020603050405020304" pitchFamily="18" charset="0"/>
              </a:rPr>
              <a:t>head</a:t>
            </a:r>
            <a:endParaRPr lang="fr-FR"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3"/>
          <a:stretch>
            <a:fillRect/>
          </a:stretch>
        </p:blipFill>
        <p:spPr>
          <a:xfrm>
            <a:off x="4002833" y="2542063"/>
            <a:ext cx="3201877" cy="3634899"/>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1147295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ü"/>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smtClean="0">
                <a:latin typeface="Times New Roman" panose="02020603050405020304" pitchFamily="18" charset="0"/>
                <a:ea typeface="Tahoma" panose="020B0604030504040204" pitchFamily="34" charset="0"/>
                <a:cs typeface="Times New Roman" panose="02020603050405020304" pitchFamily="18" charset="0"/>
              </a:rPr>
              <a:t>Degenerative  </a:t>
            </a:r>
            <a:r>
              <a:rPr lang="en-US" dirty="0">
                <a:latin typeface="Times New Roman" panose="02020603050405020304" pitchFamily="18" charset="0"/>
                <a:ea typeface="Tahoma" panose="020B0604030504040204" pitchFamily="34" charset="0"/>
                <a:cs typeface="Times New Roman" panose="02020603050405020304" pitchFamily="18" charset="0"/>
              </a:rPr>
              <a:t>rotator cuff </a:t>
            </a:r>
            <a:r>
              <a:rPr lang="en-US" dirty="0" smtClean="0">
                <a:latin typeface="Times New Roman" panose="02020603050405020304" pitchFamily="18" charset="0"/>
                <a:ea typeface="Tahoma" panose="020B0604030504040204" pitchFamily="34" charset="0"/>
                <a:cs typeface="Times New Roman" panose="02020603050405020304" pitchFamily="18" charset="0"/>
              </a:rPr>
              <a:t>tear is </a:t>
            </a:r>
            <a:r>
              <a:rPr lang="en-US" dirty="0">
                <a:latin typeface="Times New Roman" panose="02020603050405020304" pitchFamily="18" charset="0"/>
                <a:ea typeface="Tahoma" panose="020B0604030504040204" pitchFamily="34" charset="0"/>
                <a:cs typeface="Times New Roman" panose="02020603050405020304" pitchFamily="18" charset="0"/>
              </a:rPr>
              <a:t>a common </a:t>
            </a:r>
            <a:r>
              <a:rPr lang="en-US" dirty="0" smtClean="0">
                <a:latin typeface="Times New Roman" panose="02020603050405020304" pitchFamily="18" charset="0"/>
                <a:ea typeface="Tahoma" panose="020B0604030504040204" pitchFamily="34" charset="0"/>
                <a:cs typeface="Times New Roman" panose="02020603050405020304" pitchFamily="18" charset="0"/>
              </a:rPr>
              <a:t>pathology.</a:t>
            </a:r>
          </a:p>
          <a:p>
            <a:pPr marL="0" indent="0">
              <a:buNone/>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smtClean="0">
                <a:latin typeface="Times New Roman" panose="02020603050405020304" pitchFamily="18" charset="0"/>
                <a:ea typeface="Tahoma" panose="020B0604030504040204" pitchFamily="34" charset="0"/>
                <a:cs typeface="Times New Roman" panose="02020603050405020304" pitchFamily="18" charset="0"/>
              </a:rPr>
              <a:t> its incidence is rising.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3563506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The surface of the upper end of the </a:t>
            </a:r>
            <a:r>
              <a:rPr lang="en-US" b="1" dirty="0" err="1" smtClean="0">
                <a:latin typeface="Times New Roman" panose="02020603050405020304" pitchFamily="18" charset="0"/>
                <a:ea typeface="Tahoma" panose="020B0604030504040204" pitchFamily="34" charset="0"/>
                <a:cs typeface="Times New Roman" panose="02020603050405020304" pitchFamily="18" charset="0"/>
              </a:rPr>
              <a:t>humerus</a:t>
            </a:r>
            <a:endParaRPr lang="fr-FR"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3"/>
          <a:stretch>
            <a:fillRect/>
          </a:stretch>
        </p:blipFill>
        <p:spPr>
          <a:xfrm>
            <a:off x="4533265" y="2587943"/>
            <a:ext cx="3125470" cy="3589020"/>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579178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err="1">
                <a:latin typeface="Times New Roman" panose="02020603050405020304" pitchFamily="18" charset="0"/>
                <a:ea typeface="Tahoma" panose="020B0604030504040204" pitchFamily="34" charset="0"/>
                <a:cs typeface="Times New Roman" panose="02020603050405020304" pitchFamily="18" charset="0"/>
              </a:rPr>
              <a:t>Glenoid</a:t>
            </a:r>
            <a:r>
              <a:rPr lang="fr-FR" b="1" dirty="0">
                <a:latin typeface="Times New Roman" panose="02020603050405020304" pitchFamily="18" charset="0"/>
                <a:ea typeface="Tahoma" panose="020B0604030504040204" pitchFamily="34" charset="0"/>
                <a:cs typeface="Times New Roman" panose="02020603050405020304" pitchFamily="18" charset="0"/>
              </a:rPr>
              <a:t> </a:t>
            </a:r>
            <a:r>
              <a:rPr lang="fr-FR" b="1" dirty="0" err="1" smtClean="0">
                <a:latin typeface="Times New Roman" panose="02020603050405020304" pitchFamily="18" charset="0"/>
                <a:ea typeface="Tahoma" panose="020B0604030504040204" pitchFamily="34" charset="0"/>
                <a:cs typeface="Times New Roman" panose="02020603050405020304" pitchFamily="18" charset="0"/>
              </a:rPr>
              <a:t>height</a:t>
            </a:r>
            <a:endParaRPr lang="fr-FR" dirty="0">
              <a:latin typeface="Times New Roman" panose="02020603050405020304" pitchFamily="18" charset="0"/>
              <a:cs typeface="Times New Roman" panose="02020603050405020304" pitchFamily="18" charset="0"/>
            </a:endParaRPr>
          </a:p>
        </p:txBody>
      </p:sp>
      <p:pic>
        <p:nvPicPr>
          <p:cNvPr id="4" name="Image 3" descr="C:\Users\CYBERIO\AppData\Local\Packages\5319275A.WhatsAppDesktop_cv1g1gvanyjgm\TempState\8000D44D92B4EA5ABA46B13BD938E0E4\WhatsApp Image 2023-09-14 à 22.31.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5525" y="2650808"/>
            <a:ext cx="2520950" cy="3526155"/>
          </a:xfrm>
          <a:prstGeom prst="rect">
            <a:avLst/>
          </a:prstGeom>
          <a:noFill/>
          <a:ln>
            <a:noFill/>
          </a:ln>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3150335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The width of the </a:t>
            </a:r>
            <a:r>
              <a:rPr lang="en-US" b="1" dirty="0" smtClean="0">
                <a:latin typeface="Times New Roman" panose="02020603050405020304" pitchFamily="18" charset="0"/>
                <a:ea typeface="Tahoma" panose="020B0604030504040204" pitchFamily="34" charset="0"/>
                <a:cs typeface="Times New Roman" panose="02020603050405020304" pitchFamily="18" charset="0"/>
              </a:rPr>
              <a:t>glenoid</a:t>
            </a:r>
            <a:endParaRPr lang="fr-FR" dirty="0">
              <a:latin typeface="Times New Roman" panose="02020603050405020304" pitchFamily="18" charset="0"/>
              <a:cs typeface="Times New Roman" panose="02020603050405020304" pitchFamily="18" charset="0"/>
            </a:endParaRPr>
          </a:p>
        </p:txBody>
      </p:sp>
      <p:pic>
        <p:nvPicPr>
          <p:cNvPr id="4" name="Image 3" descr="C:\Users\CYBERIO\AppData\Local\Packages\5319275A.WhatsAppDesktop_cv1g1gvanyjgm\TempState\8C5EF576C66349BB871D35994EC50448\WhatsApp Image 2023-09-14 à 22.31.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707" y="2917508"/>
            <a:ext cx="2140585" cy="3259455"/>
          </a:xfrm>
          <a:prstGeom prst="rect">
            <a:avLst/>
          </a:prstGeom>
          <a:noFill/>
          <a:ln>
            <a:noFill/>
          </a:ln>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2955074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smtClean="0">
                <a:latin typeface="Times New Roman" panose="02020603050405020304" pitchFamily="18" charset="0"/>
                <a:ea typeface="Tahoma" panose="020B0604030504040204" pitchFamily="34" charset="0"/>
                <a:cs typeface="Times New Roman" panose="02020603050405020304" pitchFamily="18" charset="0"/>
              </a:rPr>
              <a:t>The </a:t>
            </a:r>
            <a:r>
              <a:rPr lang="en-US" b="1" dirty="0">
                <a:latin typeface="Times New Roman" panose="02020603050405020304" pitchFamily="18" charset="0"/>
                <a:ea typeface="Tahoma" panose="020B0604030504040204" pitchFamily="34" charset="0"/>
                <a:cs typeface="Times New Roman" panose="02020603050405020304" pitchFamily="18" charset="0"/>
              </a:rPr>
              <a:t>type of acromion according to </a:t>
            </a:r>
            <a:r>
              <a:rPr lang="en-US" b="1" dirty="0" err="1">
                <a:latin typeface="Times New Roman" panose="02020603050405020304" pitchFamily="18" charset="0"/>
                <a:ea typeface="Tahoma" panose="020B0604030504040204" pitchFamily="34" charset="0"/>
                <a:cs typeface="Times New Roman" panose="02020603050405020304" pitchFamily="18" charset="0"/>
              </a:rPr>
              <a:t>Bigliani's</a:t>
            </a:r>
            <a:r>
              <a:rPr lang="en-US" b="1" dirty="0">
                <a:latin typeface="Times New Roman" panose="02020603050405020304" pitchFamily="18" charset="0"/>
                <a:ea typeface="Tahoma" panose="020B0604030504040204" pitchFamily="34" charset="0"/>
                <a:cs typeface="Times New Roman" panose="02020603050405020304" pitchFamily="18" charset="0"/>
              </a:rPr>
              <a:t> </a:t>
            </a:r>
            <a:r>
              <a:rPr lang="en-US" b="1" dirty="0" smtClean="0">
                <a:latin typeface="Times New Roman" panose="02020603050405020304" pitchFamily="18" charset="0"/>
                <a:ea typeface="Tahoma" panose="020B0604030504040204" pitchFamily="34" charset="0"/>
                <a:cs typeface="Times New Roman" panose="02020603050405020304" pitchFamily="18" charset="0"/>
              </a:rPr>
              <a:t>classification</a:t>
            </a:r>
            <a:endParaRPr lang="fr-FR"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3"/>
          <a:stretch>
            <a:fillRect/>
          </a:stretch>
        </p:blipFill>
        <p:spPr>
          <a:xfrm>
            <a:off x="4241152" y="2947803"/>
            <a:ext cx="3709696" cy="3229160"/>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2777176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2" indent="0">
              <a:spcBef>
                <a:spcPts val="1000"/>
              </a:spcBef>
              <a:buNone/>
            </a:pP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a:p>
            <a:pPr marL="0" lvl="2" indent="0">
              <a:spcBef>
                <a:spcPts val="1000"/>
              </a:spcBef>
              <a:buNone/>
            </a:pPr>
            <a:r>
              <a:rPr lang="en-US" sz="4000" dirty="0" smtClean="0">
                <a:latin typeface="Times New Roman" panose="02020603050405020304" pitchFamily="18" charset="0"/>
                <a:ea typeface="Tahoma" panose="020B0604030504040204" pitchFamily="34" charset="0"/>
                <a:cs typeface="Times New Roman" panose="02020603050405020304" pitchFamily="18" charset="0"/>
              </a:rPr>
              <a:t>THE FOLLOWING MRI DATA WERE </a:t>
            </a:r>
          </a:p>
          <a:p>
            <a:pPr marL="0" lvl="2" indent="0">
              <a:spcBef>
                <a:spcPts val="1000"/>
              </a:spcBef>
              <a:buNone/>
            </a:pP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a:p>
            <a:pPr marL="0" lvl="2" indent="0">
              <a:spcBef>
                <a:spcPts val="1000"/>
              </a:spcBef>
              <a:buNone/>
            </a:pPr>
            <a:r>
              <a:rPr lang="en-US" sz="4000" dirty="0" smtClean="0">
                <a:latin typeface="Times New Roman" panose="02020603050405020304" pitchFamily="18" charset="0"/>
                <a:ea typeface="Tahoma" panose="020B0604030504040204" pitchFamily="34" charset="0"/>
                <a:cs typeface="Times New Roman" panose="02020603050405020304" pitchFamily="18" charset="0"/>
              </a:rPr>
              <a:t>STUDIED :</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3322648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The stage of supraspinatus retraction according to the </a:t>
            </a:r>
            <a:r>
              <a:rPr lang="en-US" b="1" dirty="0" err="1">
                <a:latin typeface="Times New Roman" panose="02020603050405020304" pitchFamily="18" charset="0"/>
                <a:ea typeface="Tahoma" panose="020B0604030504040204" pitchFamily="34" charset="0"/>
                <a:cs typeface="Times New Roman" panose="02020603050405020304" pitchFamily="18" charset="0"/>
              </a:rPr>
              <a:t>Patte</a:t>
            </a:r>
            <a:r>
              <a:rPr lang="en-US" b="1" dirty="0">
                <a:latin typeface="Times New Roman" panose="02020603050405020304" pitchFamily="18" charset="0"/>
                <a:ea typeface="Tahoma" panose="020B0604030504040204" pitchFamily="34" charset="0"/>
                <a:cs typeface="Times New Roman" panose="02020603050405020304" pitchFamily="18" charset="0"/>
              </a:rPr>
              <a:t> Bernageau classification</a:t>
            </a:r>
            <a:endParaRPr lang="fr-FR" dirty="0">
              <a:latin typeface="Times New Roman" panose="02020603050405020304" pitchFamily="18" charset="0"/>
              <a:cs typeface="Times New Roman" panose="02020603050405020304" pitchFamily="18" charset="0"/>
            </a:endParaRPr>
          </a:p>
        </p:txBody>
      </p:sp>
      <p:pic>
        <p:nvPicPr>
          <p:cNvPr id="5" name="Image 4"/>
          <p:cNvPicPr/>
          <p:nvPr/>
        </p:nvPicPr>
        <p:blipFill>
          <a:blip r:embed="rId3"/>
          <a:stretch>
            <a:fillRect/>
          </a:stretch>
        </p:blipFill>
        <p:spPr>
          <a:xfrm>
            <a:off x="3486150" y="3250643"/>
            <a:ext cx="5219700" cy="1877695"/>
          </a:xfrm>
          <a:prstGeom prst="rect">
            <a:avLst/>
          </a:prstGeom>
        </p:spPr>
      </p:pic>
      <p:sp>
        <p:nvSpPr>
          <p:cNvPr id="6"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2112503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The stage of fat degeneration according to the </a:t>
            </a:r>
            <a:r>
              <a:rPr lang="en-US" b="1" dirty="0" err="1">
                <a:latin typeface="Times New Roman" panose="02020603050405020304" pitchFamily="18" charset="0"/>
                <a:ea typeface="Tahoma" panose="020B0604030504040204" pitchFamily="34" charset="0"/>
                <a:cs typeface="Times New Roman" panose="02020603050405020304" pitchFamily="18" charset="0"/>
              </a:rPr>
              <a:t>Goutallier</a:t>
            </a:r>
            <a:r>
              <a:rPr lang="en-US" b="1" dirty="0">
                <a:latin typeface="Times New Roman" panose="02020603050405020304" pitchFamily="18" charset="0"/>
                <a:ea typeface="Tahoma" panose="020B0604030504040204" pitchFamily="34" charset="0"/>
                <a:cs typeface="Times New Roman" panose="02020603050405020304" pitchFamily="18" charset="0"/>
              </a:rPr>
              <a:t> and Bernageau classification</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2892881" y="3132877"/>
            <a:ext cx="6759166" cy="2274065"/>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Tree>
    <p:extLst>
      <p:ext uri="{BB962C8B-B14F-4D97-AF65-F5344CB8AC3E}">
        <p14:creationId xmlns:p14="http://schemas.microsoft.com/office/powerpoint/2010/main" val="2554319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fr-FR"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fr-FR" b="1" dirty="0" smtClean="0">
                <a:latin typeface="Times New Roman" panose="02020603050405020304" pitchFamily="18" charset="0"/>
                <a:ea typeface="Tahoma" panose="020B0604030504040204" pitchFamily="34" charset="0"/>
                <a:cs typeface="Times New Roman" panose="02020603050405020304" pitchFamily="18" charset="0"/>
              </a:rPr>
              <a:t>The </a:t>
            </a:r>
            <a:r>
              <a:rPr lang="fr-FR" b="1" dirty="0">
                <a:latin typeface="Times New Roman" panose="02020603050405020304" pitchFamily="18" charset="0"/>
                <a:ea typeface="Tahoma" panose="020B0604030504040204" pitchFamily="34" charset="0"/>
                <a:cs typeface="Times New Roman" panose="02020603050405020304" pitchFamily="18" charset="0"/>
              </a:rPr>
              <a:t>tangent </a:t>
            </a:r>
            <a:r>
              <a:rPr lang="fr-FR" b="1" dirty="0" err="1" smtClean="0">
                <a:latin typeface="Times New Roman" panose="02020603050405020304" pitchFamily="18" charset="0"/>
                <a:ea typeface="Tahoma" panose="020B0604030504040204" pitchFamily="34" charset="0"/>
                <a:cs typeface="Times New Roman" panose="02020603050405020304" pitchFamily="18" charset="0"/>
              </a:rPr>
              <a:t>sign</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9200545" y="2866126"/>
            <a:ext cx="2317687" cy="3251325"/>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
        <p:nvSpPr>
          <p:cNvPr id="6" name="ZoneTexte 5"/>
          <p:cNvSpPr txBox="1"/>
          <p:nvPr/>
        </p:nvSpPr>
        <p:spPr>
          <a:xfrm>
            <a:off x="673768" y="3048001"/>
            <a:ext cx="8117306" cy="1200329"/>
          </a:xfrm>
          <a:prstGeom prst="rect">
            <a:avLst/>
          </a:prstGeom>
          <a:noFill/>
        </p:spPr>
        <p:txBody>
          <a:bodyPr wrap="square" rtlCol="0">
            <a:spAutoFit/>
          </a:bodyPr>
          <a:lstStyle/>
          <a:p>
            <a:r>
              <a:rPr lang="fr-FR" dirty="0" smtClean="0"/>
              <a:t>LINE IS DRAWN BETWEEN UPPER SURFACES OF SCAPULAR SPINE AND CORACOID PROCESS :</a:t>
            </a:r>
          </a:p>
          <a:p>
            <a:r>
              <a:rPr lang="fr-FR" dirty="0" smtClean="0"/>
              <a:t>SUPRA SPINATUS MUSCLE ABOVE -&gt; NORMAL -&gt; NEGATIVE SIGN</a:t>
            </a:r>
          </a:p>
          <a:p>
            <a:r>
              <a:rPr lang="fr-FR" dirty="0"/>
              <a:t> </a:t>
            </a:r>
            <a:r>
              <a:rPr lang="fr-FR" dirty="0" smtClean="0"/>
              <a:t>                                              BELOW -&gt; ATRPOHY -&gt; POSITIVE SIGN</a:t>
            </a:r>
            <a:endParaRPr lang="fr-FR" dirty="0"/>
          </a:p>
        </p:txBody>
      </p:sp>
    </p:spTree>
    <p:extLst>
      <p:ext uri="{BB962C8B-B14F-4D97-AF65-F5344CB8AC3E}">
        <p14:creationId xmlns:p14="http://schemas.microsoft.com/office/powerpoint/2010/main" val="328753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a:latin typeface="Times New Roman" panose="02020603050405020304" pitchFamily="18" charset="0"/>
                <a:ea typeface="Tahoma" panose="020B0604030504040204" pitchFamily="34" charset="0"/>
                <a:cs typeface="Times New Roman" panose="02020603050405020304" pitchFamily="18" charset="0"/>
              </a:rPr>
              <a:t>The </a:t>
            </a:r>
            <a:r>
              <a:rPr lang="fr-FR" b="1" dirty="0" err="1">
                <a:latin typeface="Times New Roman" panose="02020603050405020304" pitchFamily="18" charset="0"/>
                <a:ea typeface="Tahoma" panose="020B0604030504040204" pitchFamily="34" charset="0"/>
                <a:cs typeface="Times New Roman" panose="02020603050405020304" pitchFamily="18" charset="0"/>
              </a:rPr>
              <a:t>occupancy</a:t>
            </a:r>
            <a:r>
              <a:rPr lang="fr-FR" b="1" dirty="0">
                <a:latin typeface="Times New Roman" panose="02020603050405020304" pitchFamily="18" charset="0"/>
                <a:ea typeface="Tahoma" panose="020B0604030504040204" pitchFamily="34" charset="0"/>
                <a:cs typeface="Times New Roman" panose="02020603050405020304" pitchFamily="18" charset="0"/>
              </a:rPr>
              <a:t> </a:t>
            </a:r>
            <a:r>
              <a:rPr lang="fr-FR" b="1" dirty="0" smtClean="0">
                <a:latin typeface="Times New Roman" panose="02020603050405020304" pitchFamily="18" charset="0"/>
                <a:ea typeface="Tahoma" panose="020B0604030504040204" pitchFamily="34" charset="0"/>
                <a:cs typeface="Times New Roman" panose="02020603050405020304" pitchFamily="18" charset="0"/>
              </a:rPr>
              <a:t>ratio</a:t>
            </a:r>
            <a:endParaRPr lang="fr-FR" b="1"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rot="16200000">
            <a:off x="7365532" y="2543783"/>
            <a:ext cx="3139440" cy="2598420"/>
          </a:xfrm>
          <a:prstGeom prst="rect">
            <a:avLst/>
          </a:prstGeom>
        </p:spPr>
      </p:pic>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METHODS</a:t>
            </a:r>
          </a:p>
        </p:txBody>
      </p:sp>
      <p:sp>
        <p:nvSpPr>
          <p:cNvPr id="2" name="ZoneTexte 1"/>
          <p:cNvSpPr txBox="1"/>
          <p:nvPr/>
        </p:nvSpPr>
        <p:spPr>
          <a:xfrm>
            <a:off x="465219" y="2919663"/>
            <a:ext cx="6962275" cy="369332"/>
          </a:xfrm>
          <a:prstGeom prst="rect">
            <a:avLst/>
          </a:prstGeom>
          <a:noFill/>
        </p:spPr>
        <p:txBody>
          <a:bodyPr wrap="square" rtlCol="0">
            <a:spAutoFit/>
          </a:bodyPr>
          <a:lstStyle/>
          <a:p>
            <a:r>
              <a:rPr lang="fr-FR" dirty="0" smtClean="0"/>
              <a:t>BETWEEN SUPRA SPINATUS SURFACE AND SUPRA SPINOUS FOSSA </a:t>
            </a:r>
          </a:p>
        </p:txBody>
      </p:sp>
    </p:spTree>
    <p:extLst>
      <p:ext uri="{BB962C8B-B14F-4D97-AF65-F5344CB8AC3E}">
        <p14:creationId xmlns:p14="http://schemas.microsoft.com/office/powerpoint/2010/main" val="573655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1059287" y="2323607"/>
            <a:ext cx="10080938" cy="213248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dirty="0">
                <a:solidFill>
                  <a:schemeClr val="bg1"/>
                </a:solidFill>
                <a:effectLst>
                  <a:outerShdw blurRad="38100" dist="38100" dir="2700000" algn="tl">
                    <a:srgbClr val="000000">
                      <a:alpha val="43137"/>
                    </a:srgbClr>
                  </a:outerShdw>
                </a:effectLst>
              </a:rPr>
              <a:t>RESULTS</a:t>
            </a:r>
          </a:p>
        </p:txBody>
      </p:sp>
    </p:spTree>
    <p:extLst>
      <p:ext uri="{BB962C8B-B14F-4D97-AF65-F5344CB8AC3E}">
        <p14:creationId xmlns:p14="http://schemas.microsoft.com/office/powerpoint/2010/main" val="1504676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ü"/>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smtClean="0">
                <a:latin typeface="Times New Roman" panose="02020603050405020304" pitchFamily="18" charset="0"/>
                <a:ea typeface="Tahoma" panose="020B0604030504040204" pitchFamily="34" charset="0"/>
                <a:cs typeface="Times New Roman" panose="02020603050405020304" pitchFamily="18" charset="0"/>
              </a:rPr>
              <a:t>several </a:t>
            </a:r>
            <a:r>
              <a:rPr lang="en-US" dirty="0">
                <a:latin typeface="Times New Roman" panose="02020603050405020304" pitchFamily="18" charset="0"/>
                <a:ea typeface="Tahoma" panose="020B0604030504040204" pitchFamily="34" charset="0"/>
                <a:cs typeface="Times New Roman" panose="02020603050405020304" pitchFamily="18" charset="0"/>
              </a:rPr>
              <a:t>anatomical factors increase the risk of this </a:t>
            </a:r>
            <a:r>
              <a:rPr lang="en-US" dirty="0" smtClean="0">
                <a:latin typeface="Times New Roman" panose="02020603050405020304" pitchFamily="18" charset="0"/>
                <a:ea typeface="Tahoma" panose="020B0604030504040204" pitchFamily="34" charset="0"/>
                <a:cs typeface="Times New Roman" panose="02020603050405020304" pitchFamily="18" charset="0"/>
              </a:rPr>
              <a:t>rupture.</a:t>
            </a:r>
          </a:p>
          <a:p>
            <a:pPr marL="0" indent="0">
              <a:buNone/>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ü"/>
            </a:pPr>
            <a:r>
              <a:rPr lang="en-US" dirty="0" smtClean="0">
                <a:latin typeface="Times New Roman" panose="02020603050405020304" pitchFamily="18" charset="0"/>
                <a:ea typeface="Tahoma" panose="020B0604030504040204" pitchFamily="34" charset="0"/>
                <a:cs typeface="Times New Roman" panose="02020603050405020304" pitchFamily="18" charset="0"/>
              </a:rPr>
              <a:t>Anatomical </a:t>
            </a:r>
            <a:r>
              <a:rPr lang="en-US" dirty="0">
                <a:latin typeface="Times New Roman" panose="02020603050405020304" pitchFamily="18" charset="0"/>
                <a:ea typeface="Tahoma" panose="020B0604030504040204" pitchFamily="34" charset="0"/>
                <a:cs typeface="Times New Roman" panose="02020603050405020304" pitchFamily="18" charset="0"/>
              </a:rPr>
              <a:t>variations in the shoulder have been incriminated.</a:t>
            </a:r>
            <a:endParaRPr lang="fr-FR" dirty="0">
              <a:latin typeface="Times New Roman" panose="02020603050405020304" pitchFamily="18"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240955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a:spLocks noGrp="1"/>
          </p:cNvSpPr>
          <p:nvPr>
            <p:ph type="title"/>
          </p:nvPr>
        </p:nvSpPr>
        <p:spPr>
          <a:xfrm>
            <a:off x="892629" y="2574926"/>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Descriptive study</a:t>
            </a:r>
          </a:p>
        </p:txBody>
      </p:sp>
    </p:spTree>
    <p:extLst>
      <p:ext uri="{BB962C8B-B14F-4D97-AF65-F5344CB8AC3E}">
        <p14:creationId xmlns:p14="http://schemas.microsoft.com/office/powerpoint/2010/main" val="244431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742600"/>
          </a:xfrm>
        </p:spPr>
        <p:txBody>
          <a:bodyPr/>
          <a:lstStyle/>
          <a:p>
            <a:pPr marL="0" indent="0">
              <a:buNone/>
            </a:pPr>
            <a:r>
              <a:rPr lang="fr-FR" b="1" dirty="0">
                <a:latin typeface="Times New Roman" panose="02020603050405020304" pitchFamily="18" charset="0"/>
                <a:ea typeface="Tahoma" panose="020B0604030504040204" pitchFamily="34" charset="0"/>
                <a:cs typeface="Times New Roman" panose="02020603050405020304" pitchFamily="18" charset="0"/>
              </a:rPr>
              <a:t>AGE</a:t>
            </a:r>
            <a:r>
              <a:rPr lang="fr-FR" b="1"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fr-FR"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fr-FR" b="1"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1673240880"/>
              </p:ext>
            </p:extLst>
          </p:nvPr>
        </p:nvGraphicFramePr>
        <p:xfrm>
          <a:off x="4171674" y="2135462"/>
          <a:ext cx="6254968" cy="4122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Epidemiological</a:t>
            </a:r>
            <a:r>
              <a:rPr lang="fr-FR" sz="6000" b="1" dirty="0">
                <a:solidFill>
                  <a:schemeClr val="bg1"/>
                </a:solidFill>
                <a:effectLst>
                  <a:outerShdw blurRad="38100" dist="38100" dir="2700000" algn="tl">
                    <a:srgbClr val="000000">
                      <a:alpha val="43137"/>
                    </a:srgbClr>
                  </a:outerShdw>
                </a:effectLst>
              </a:rPr>
              <a:t> data</a:t>
            </a:r>
          </a:p>
        </p:txBody>
      </p:sp>
      <p:graphicFrame>
        <p:nvGraphicFramePr>
          <p:cNvPr id="2" name="Tableau 1"/>
          <p:cNvGraphicFramePr>
            <a:graphicFrameLocks noGrp="1"/>
          </p:cNvGraphicFramePr>
          <p:nvPr>
            <p:extLst>
              <p:ext uri="{D42A27DB-BD31-4B8C-83A1-F6EECF244321}">
                <p14:modId xmlns:p14="http://schemas.microsoft.com/office/powerpoint/2010/main" val="1763625263"/>
              </p:ext>
            </p:extLst>
          </p:nvPr>
        </p:nvGraphicFramePr>
        <p:xfrm>
          <a:off x="364347" y="3014129"/>
          <a:ext cx="3807327" cy="1182795"/>
        </p:xfrm>
        <a:graphic>
          <a:graphicData uri="http://schemas.openxmlformats.org/drawingml/2006/table">
            <a:tbl>
              <a:tblPr firstRow="1" bandRow="1">
                <a:tableStyleId>{5DA37D80-6434-44D0-A028-1B22A696006F}</a:tableStyleId>
              </a:tblPr>
              <a:tblGrid>
                <a:gridCol w="1269109">
                  <a:extLst>
                    <a:ext uri="{9D8B030D-6E8A-4147-A177-3AD203B41FA5}">
                      <a16:colId xmlns:a16="http://schemas.microsoft.com/office/drawing/2014/main" val="1937484286"/>
                    </a:ext>
                  </a:extLst>
                </a:gridCol>
                <a:gridCol w="1269109">
                  <a:extLst>
                    <a:ext uri="{9D8B030D-6E8A-4147-A177-3AD203B41FA5}">
                      <a16:colId xmlns:a16="http://schemas.microsoft.com/office/drawing/2014/main" val="2663820635"/>
                    </a:ext>
                  </a:extLst>
                </a:gridCol>
                <a:gridCol w="1269109">
                  <a:extLst>
                    <a:ext uri="{9D8B030D-6E8A-4147-A177-3AD203B41FA5}">
                      <a16:colId xmlns:a16="http://schemas.microsoft.com/office/drawing/2014/main" val="149014326"/>
                    </a:ext>
                  </a:extLst>
                </a:gridCol>
              </a:tblGrid>
              <a:tr h="394265">
                <a:tc>
                  <a:txBody>
                    <a:bodyPr/>
                    <a:lstStyle/>
                    <a:p>
                      <a:pPr algn="ctr"/>
                      <a:r>
                        <a:rPr lang="fr-FR" dirty="0" smtClean="0"/>
                        <a:t>GROUP</a:t>
                      </a:r>
                      <a:endParaRPr lang="fr-FR" dirty="0"/>
                    </a:p>
                  </a:txBody>
                  <a:tcPr/>
                </a:tc>
                <a:tc>
                  <a:txBody>
                    <a:bodyPr/>
                    <a:lstStyle/>
                    <a:p>
                      <a:pPr algn="ctr"/>
                      <a:r>
                        <a:rPr lang="fr-FR" dirty="0" smtClean="0"/>
                        <a:t>AVERAGE</a:t>
                      </a:r>
                      <a:endParaRPr lang="fr-FR" dirty="0"/>
                    </a:p>
                  </a:txBody>
                  <a:tcPr/>
                </a:tc>
                <a:tc>
                  <a:txBody>
                    <a:bodyPr/>
                    <a:lstStyle/>
                    <a:p>
                      <a:pPr algn="ctr"/>
                      <a:r>
                        <a:rPr lang="fr-FR" dirty="0" smtClean="0"/>
                        <a:t>MIN/MAX</a:t>
                      </a:r>
                      <a:endParaRPr lang="fr-FR" dirty="0"/>
                    </a:p>
                  </a:txBody>
                  <a:tcPr/>
                </a:tc>
                <a:extLst>
                  <a:ext uri="{0D108BD9-81ED-4DB2-BD59-A6C34878D82A}">
                    <a16:rowId xmlns:a16="http://schemas.microsoft.com/office/drawing/2014/main" val="4081600477"/>
                  </a:ext>
                </a:extLst>
              </a:tr>
              <a:tr h="394265">
                <a:tc>
                  <a:txBody>
                    <a:bodyPr/>
                    <a:lstStyle/>
                    <a:p>
                      <a:pPr algn="ctr"/>
                      <a:r>
                        <a:rPr lang="fr-FR" dirty="0" smtClean="0"/>
                        <a:t>A</a:t>
                      </a:r>
                      <a:endParaRPr lang="fr-FR" dirty="0"/>
                    </a:p>
                  </a:txBody>
                  <a:tcPr/>
                </a:tc>
                <a:tc>
                  <a:txBody>
                    <a:bodyPr/>
                    <a:lstStyle/>
                    <a:p>
                      <a:pPr algn="ctr"/>
                      <a:r>
                        <a:rPr lang="fr-FR" dirty="0" smtClean="0"/>
                        <a:t>53</a:t>
                      </a:r>
                      <a:endParaRPr lang="fr-FR" dirty="0"/>
                    </a:p>
                  </a:txBody>
                  <a:tcPr/>
                </a:tc>
                <a:tc>
                  <a:txBody>
                    <a:bodyPr/>
                    <a:lstStyle/>
                    <a:p>
                      <a:pPr algn="ctr"/>
                      <a:r>
                        <a:rPr lang="fr-FR" dirty="0" smtClean="0"/>
                        <a:t>41/72</a:t>
                      </a:r>
                      <a:endParaRPr lang="fr-FR" dirty="0"/>
                    </a:p>
                  </a:txBody>
                  <a:tcPr/>
                </a:tc>
                <a:extLst>
                  <a:ext uri="{0D108BD9-81ED-4DB2-BD59-A6C34878D82A}">
                    <a16:rowId xmlns:a16="http://schemas.microsoft.com/office/drawing/2014/main" val="4115789845"/>
                  </a:ext>
                </a:extLst>
              </a:tr>
              <a:tr h="394265">
                <a:tc>
                  <a:txBody>
                    <a:bodyPr/>
                    <a:lstStyle/>
                    <a:p>
                      <a:pPr algn="ctr"/>
                      <a:r>
                        <a:rPr lang="fr-FR" dirty="0" smtClean="0"/>
                        <a:t>B</a:t>
                      </a:r>
                      <a:endParaRPr lang="fr-FR" dirty="0"/>
                    </a:p>
                  </a:txBody>
                  <a:tcPr/>
                </a:tc>
                <a:tc>
                  <a:txBody>
                    <a:bodyPr/>
                    <a:lstStyle/>
                    <a:p>
                      <a:pPr algn="ctr"/>
                      <a:r>
                        <a:rPr lang="fr-FR" dirty="0" smtClean="0"/>
                        <a:t>29</a:t>
                      </a:r>
                      <a:endParaRPr lang="fr-FR" dirty="0"/>
                    </a:p>
                  </a:txBody>
                  <a:tcPr/>
                </a:tc>
                <a:tc>
                  <a:txBody>
                    <a:bodyPr/>
                    <a:lstStyle/>
                    <a:p>
                      <a:pPr algn="ctr"/>
                      <a:r>
                        <a:rPr lang="fr-FR" dirty="0" smtClean="0"/>
                        <a:t>21/34</a:t>
                      </a:r>
                      <a:endParaRPr lang="fr-FR" dirty="0"/>
                    </a:p>
                  </a:txBody>
                  <a:tcPr/>
                </a:tc>
                <a:extLst>
                  <a:ext uri="{0D108BD9-81ED-4DB2-BD59-A6C34878D82A}">
                    <a16:rowId xmlns:a16="http://schemas.microsoft.com/office/drawing/2014/main" val="955185625"/>
                  </a:ext>
                </a:extLst>
              </a:tr>
            </a:tbl>
          </a:graphicData>
        </a:graphic>
      </p:graphicFrame>
    </p:spTree>
    <p:extLst>
      <p:ext uri="{BB962C8B-B14F-4D97-AF65-F5344CB8AC3E}">
        <p14:creationId xmlns:p14="http://schemas.microsoft.com/office/powerpoint/2010/main" val="2155278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smtClean="0">
                <a:latin typeface="Times New Roman" panose="02020603050405020304" pitchFamily="18" charset="0"/>
                <a:ea typeface="Tahoma" panose="020B0604030504040204" pitchFamily="34" charset="0"/>
                <a:cs typeface="Times New Roman" panose="02020603050405020304" pitchFamily="18" charset="0"/>
              </a:rPr>
              <a:t>Gender</a:t>
            </a:r>
            <a:endParaRPr lang="en-US"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Epidemiological</a:t>
            </a:r>
            <a:r>
              <a:rPr lang="fr-FR" sz="6000" b="1" dirty="0">
                <a:solidFill>
                  <a:schemeClr val="bg1"/>
                </a:solidFill>
                <a:effectLst>
                  <a:outerShdw blurRad="38100" dist="38100" dir="2700000" algn="tl">
                    <a:srgbClr val="000000">
                      <a:alpha val="43137"/>
                    </a:srgbClr>
                  </a:outerShdw>
                </a:effectLst>
              </a:rPr>
              <a:t> data</a:t>
            </a:r>
          </a:p>
        </p:txBody>
      </p:sp>
      <p:graphicFrame>
        <p:nvGraphicFramePr>
          <p:cNvPr id="2" name="Tableau 1"/>
          <p:cNvGraphicFramePr>
            <a:graphicFrameLocks noGrp="1"/>
          </p:cNvGraphicFramePr>
          <p:nvPr>
            <p:extLst>
              <p:ext uri="{D42A27DB-BD31-4B8C-83A1-F6EECF244321}">
                <p14:modId xmlns:p14="http://schemas.microsoft.com/office/powerpoint/2010/main" val="3994375041"/>
              </p:ext>
            </p:extLst>
          </p:nvPr>
        </p:nvGraphicFramePr>
        <p:xfrm>
          <a:off x="2433053" y="2648143"/>
          <a:ext cx="5418666" cy="111252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1387511848"/>
                    </a:ext>
                  </a:extLst>
                </a:gridCol>
                <a:gridCol w="2709333">
                  <a:extLst>
                    <a:ext uri="{9D8B030D-6E8A-4147-A177-3AD203B41FA5}">
                      <a16:colId xmlns:a16="http://schemas.microsoft.com/office/drawing/2014/main" val="2548195193"/>
                    </a:ext>
                  </a:extLst>
                </a:gridCol>
              </a:tblGrid>
              <a:tr h="370840">
                <a:tc>
                  <a:txBody>
                    <a:bodyPr/>
                    <a:lstStyle/>
                    <a:p>
                      <a:r>
                        <a:rPr lang="fr-FR" dirty="0" smtClean="0"/>
                        <a:t>GROUP</a:t>
                      </a:r>
                      <a:endParaRPr lang="fr-FR" dirty="0"/>
                    </a:p>
                  </a:txBody>
                  <a:tcPr/>
                </a:tc>
                <a:tc>
                  <a:txBody>
                    <a:bodyPr/>
                    <a:lstStyle/>
                    <a:p>
                      <a:r>
                        <a:rPr lang="fr-FR" dirty="0" smtClean="0"/>
                        <a:t>FEMALE %</a:t>
                      </a:r>
                      <a:endParaRPr lang="fr-FR" dirty="0"/>
                    </a:p>
                  </a:txBody>
                  <a:tcPr/>
                </a:tc>
                <a:extLst>
                  <a:ext uri="{0D108BD9-81ED-4DB2-BD59-A6C34878D82A}">
                    <a16:rowId xmlns:a16="http://schemas.microsoft.com/office/drawing/2014/main" val="1469261830"/>
                  </a:ext>
                </a:extLst>
              </a:tr>
              <a:tr h="370840">
                <a:tc>
                  <a:txBody>
                    <a:bodyPr/>
                    <a:lstStyle/>
                    <a:p>
                      <a:r>
                        <a:rPr lang="fr-FR" dirty="0" smtClean="0"/>
                        <a:t>A</a:t>
                      </a:r>
                      <a:endParaRPr lang="fr-FR" dirty="0"/>
                    </a:p>
                  </a:txBody>
                  <a:tcPr/>
                </a:tc>
                <a:tc>
                  <a:txBody>
                    <a:bodyPr/>
                    <a:lstStyle/>
                    <a:p>
                      <a:r>
                        <a:rPr lang="fr-FR" dirty="0" smtClean="0"/>
                        <a:t>67 % (</a:t>
                      </a:r>
                      <a:r>
                        <a:rPr lang="fr-FR" baseline="0" dirty="0" smtClean="0"/>
                        <a:t> 22 CASES)</a:t>
                      </a:r>
                      <a:endParaRPr lang="fr-FR" dirty="0" smtClean="0"/>
                    </a:p>
                  </a:txBody>
                  <a:tcPr/>
                </a:tc>
                <a:extLst>
                  <a:ext uri="{0D108BD9-81ED-4DB2-BD59-A6C34878D82A}">
                    <a16:rowId xmlns:a16="http://schemas.microsoft.com/office/drawing/2014/main" val="1175565706"/>
                  </a:ext>
                </a:extLst>
              </a:tr>
              <a:tr h="370840">
                <a:tc>
                  <a:txBody>
                    <a:bodyPr/>
                    <a:lstStyle/>
                    <a:p>
                      <a:r>
                        <a:rPr lang="fr-FR" dirty="0" smtClean="0"/>
                        <a:t>B</a:t>
                      </a:r>
                      <a:endParaRPr lang="fr-FR" dirty="0"/>
                    </a:p>
                  </a:txBody>
                  <a:tcPr/>
                </a:tc>
                <a:tc>
                  <a:txBody>
                    <a:bodyPr/>
                    <a:lstStyle/>
                    <a:p>
                      <a:r>
                        <a:rPr lang="fr-FR" dirty="0" smtClean="0"/>
                        <a:t>2 % (5 CASES)</a:t>
                      </a:r>
                      <a:endParaRPr lang="fr-FR" dirty="0"/>
                    </a:p>
                  </a:txBody>
                  <a:tcPr/>
                </a:tc>
                <a:extLst>
                  <a:ext uri="{0D108BD9-81ED-4DB2-BD59-A6C34878D82A}">
                    <a16:rowId xmlns:a16="http://schemas.microsoft.com/office/drawing/2014/main" val="896027792"/>
                  </a:ext>
                </a:extLst>
              </a:tr>
            </a:tbl>
          </a:graphicData>
        </a:graphic>
      </p:graphicFrame>
    </p:spTree>
    <p:extLst>
      <p:ext uri="{BB962C8B-B14F-4D97-AF65-F5344CB8AC3E}">
        <p14:creationId xmlns:p14="http://schemas.microsoft.com/office/powerpoint/2010/main" val="1191128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2" indent="0">
              <a:spcBef>
                <a:spcPts val="1000"/>
              </a:spcBef>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Side of lesion for the </a:t>
            </a: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population</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Epidemiological</a:t>
            </a:r>
            <a:r>
              <a:rPr lang="fr-FR" sz="6000" b="1" dirty="0">
                <a:solidFill>
                  <a:schemeClr val="bg1"/>
                </a:solidFill>
                <a:effectLst>
                  <a:outerShdw blurRad="38100" dist="38100" dir="2700000" algn="tl">
                    <a:srgbClr val="000000">
                      <a:alpha val="43137"/>
                    </a:srgbClr>
                  </a:outerShdw>
                </a:effectLst>
              </a:rPr>
              <a:t> data</a:t>
            </a:r>
          </a:p>
        </p:txBody>
      </p:sp>
      <p:graphicFrame>
        <p:nvGraphicFramePr>
          <p:cNvPr id="2" name="Tableau 1"/>
          <p:cNvGraphicFramePr>
            <a:graphicFrameLocks noGrp="1"/>
          </p:cNvGraphicFramePr>
          <p:nvPr>
            <p:extLst>
              <p:ext uri="{D42A27DB-BD31-4B8C-83A1-F6EECF244321}">
                <p14:modId xmlns:p14="http://schemas.microsoft.com/office/powerpoint/2010/main" val="2394846977"/>
              </p:ext>
            </p:extLst>
          </p:nvPr>
        </p:nvGraphicFramePr>
        <p:xfrm>
          <a:off x="1582821" y="2838107"/>
          <a:ext cx="8459536" cy="741680"/>
        </p:xfrm>
        <a:graphic>
          <a:graphicData uri="http://schemas.openxmlformats.org/drawingml/2006/table">
            <a:tbl>
              <a:tblPr firstRow="1" bandRow="1">
                <a:tableStyleId>{72833802-FEF1-4C79-8D5D-14CF1EAF98D9}</a:tableStyleId>
              </a:tblPr>
              <a:tblGrid>
                <a:gridCol w="1994568">
                  <a:extLst>
                    <a:ext uri="{9D8B030D-6E8A-4147-A177-3AD203B41FA5}">
                      <a16:colId xmlns:a16="http://schemas.microsoft.com/office/drawing/2014/main" val="1056733274"/>
                    </a:ext>
                  </a:extLst>
                </a:gridCol>
                <a:gridCol w="2374232">
                  <a:extLst>
                    <a:ext uri="{9D8B030D-6E8A-4147-A177-3AD203B41FA5}">
                      <a16:colId xmlns:a16="http://schemas.microsoft.com/office/drawing/2014/main" val="2025660108"/>
                    </a:ext>
                  </a:extLst>
                </a:gridCol>
                <a:gridCol w="1975852">
                  <a:extLst>
                    <a:ext uri="{9D8B030D-6E8A-4147-A177-3AD203B41FA5}">
                      <a16:colId xmlns:a16="http://schemas.microsoft.com/office/drawing/2014/main" val="1435433098"/>
                    </a:ext>
                  </a:extLst>
                </a:gridCol>
                <a:gridCol w="2114884">
                  <a:extLst>
                    <a:ext uri="{9D8B030D-6E8A-4147-A177-3AD203B41FA5}">
                      <a16:colId xmlns:a16="http://schemas.microsoft.com/office/drawing/2014/main" val="1262950367"/>
                    </a:ext>
                  </a:extLst>
                </a:gridCol>
              </a:tblGrid>
              <a:tr h="370840">
                <a:tc>
                  <a:txBody>
                    <a:bodyPr/>
                    <a:lstStyle/>
                    <a:p>
                      <a:pPr algn="ctr"/>
                      <a:r>
                        <a:rPr lang="fr-FR" dirty="0" smtClean="0">
                          <a:solidFill>
                            <a:srgbClr val="FF0000"/>
                          </a:solidFill>
                          <a:latin typeface="Times New Roman" panose="02020603050405020304" pitchFamily="18" charset="0"/>
                          <a:cs typeface="Times New Roman" panose="02020603050405020304" pitchFamily="18" charset="0"/>
                        </a:rPr>
                        <a:t>GROUP</a:t>
                      </a:r>
                      <a:r>
                        <a:rPr lang="fr-FR" baseline="0" dirty="0" smtClean="0">
                          <a:solidFill>
                            <a:srgbClr val="FF0000"/>
                          </a:solidFill>
                          <a:latin typeface="Times New Roman" panose="02020603050405020304" pitchFamily="18" charset="0"/>
                          <a:cs typeface="Times New Roman" panose="02020603050405020304" pitchFamily="18" charset="0"/>
                        </a:rPr>
                        <a:t> A</a:t>
                      </a:r>
                      <a:endParaRPr lang="fr-FR"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FF0000"/>
                          </a:solidFill>
                          <a:latin typeface="Times New Roman" panose="02020603050405020304" pitchFamily="18" charset="0"/>
                          <a:cs typeface="Times New Roman" panose="02020603050405020304" pitchFamily="18" charset="0"/>
                        </a:rPr>
                        <a:t>RIGHT SHOULDER</a:t>
                      </a:r>
                      <a:endParaRPr lang="fr-FR"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FF0000"/>
                          </a:solidFill>
                          <a:latin typeface="Times New Roman" panose="02020603050405020304" pitchFamily="18" charset="0"/>
                          <a:cs typeface="Times New Roman" panose="02020603050405020304" pitchFamily="18" charset="0"/>
                        </a:rPr>
                        <a:t>BILATERAL</a:t>
                      </a:r>
                      <a:endParaRPr lang="fr-FR"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FF0000"/>
                          </a:solidFill>
                          <a:latin typeface="Times New Roman" panose="02020603050405020304" pitchFamily="18" charset="0"/>
                          <a:cs typeface="Times New Roman" panose="02020603050405020304" pitchFamily="18" charset="0"/>
                        </a:rPr>
                        <a:t>DOMINANT SIDE</a:t>
                      </a:r>
                      <a:endParaRPr lang="fr-FR"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714317"/>
                  </a:ext>
                </a:extLst>
              </a:tr>
              <a:tr h="370840">
                <a:tc>
                  <a:txBody>
                    <a:bodyPr/>
                    <a:lstStyle/>
                    <a:p>
                      <a:pPr algn="ctr"/>
                      <a:r>
                        <a:rPr lang="fr-FR" dirty="0" smtClean="0">
                          <a:latin typeface="Times New Roman" panose="02020603050405020304" pitchFamily="18" charset="0"/>
                          <a:cs typeface="Times New Roman" panose="02020603050405020304" pitchFamily="18" charset="0"/>
                        </a:rPr>
                        <a:t>POURCENTAGE</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latin typeface="Times New Roman" panose="02020603050405020304" pitchFamily="18" charset="0"/>
                          <a:cs typeface="Times New Roman" panose="02020603050405020304" pitchFamily="18" charset="0"/>
                        </a:rPr>
                        <a:t>63.6</a:t>
                      </a:r>
                      <a:r>
                        <a:rPr lang="fr-FR" baseline="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latin typeface="Times New Roman" panose="02020603050405020304" pitchFamily="18" charset="0"/>
                          <a:cs typeface="Times New Roman" panose="02020603050405020304" pitchFamily="18" charset="0"/>
                        </a:rPr>
                        <a:t>9 %</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latin typeface="Times New Roman" panose="02020603050405020304" pitchFamily="18" charset="0"/>
                          <a:cs typeface="Times New Roman" panose="02020603050405020304" pitchFamily="18" charset="0"/>
                        </a:rPr>
                        <a:t>69.7</a:t>
                      </a:r>
                      <a:r>
                        <a:rPr lang="fr-FR" baseline="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463836"/>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138443153"/>
              </p:ext>
            </p:extLst>
          </p:nvPr>
        </p:nvGraphicFramePr>
        <p:xfrm>
          <a:off x="1582821" y="4121773"/>
          <a:ext cx="8127999" cy="756602"/>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3870255802"/>
                    </a:ext>
                  </a:extLst>
                </a:gridCol>
                <a:gridCol w="2709333">
                  <a:extLst>
                    <a:ext uri="{9D8B030D-6E8A-4147-A177-3AD203B41FA5}">
                      <a16:colId xmlns:a16="http://schemas.microsoft.com/office/drawing/2014/main" val="353907961"/>
                    </a:ext>
                  </a:extLst>
                </a:gridCol>
                <a:gridCol w="2709333">
                  <a:extLst>
                    <a:ext uri="{9D8B030D-6E8A-4147-A177-3AD203B41FA5}">
                      <a16:colId xmlns:a16="http://schemas.microsoft.com/office/drawing/2014/main" val="3699270364"/>
                    </a:ext>
                  </a:extLst>
                </a:gridCol>
              </a:tblGrid>
              <a:tr h="385762">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RIGHT</a:t>
                      </a:r>
                      <a:r>
                        <a:rPr lang="fr-FR" baseline="0" dirty="0" smtClean="0">
                          <a:latin typeface="Times New Roman" panose="02020603050405020304" pitchFamily="18" charset="0"/>
                          <a:cs typeface="Times New Roman" panose="02020603050405020304" pitchFamily="18" charset="0"/>
                        </a:rPr>
                        <a:t> SHOULDER</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LEFT SHOULDER</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67877389"/>
                  </a:ext>
                </a:extLst>
              </a:tr>
              <a:tr h="370840">
                <a:tc>
                  <a:txBody>
                    <a:bodyPr/>
                    <a:lstStyle/>
                    <a:p>
                      <a:pPr algn="ctr"/>
                      <a:r>
                        <a:rPr lang="fr-FR" dirty="0" smtClean="0">
                          <a:latin typeface="Times New Roman" panose="02020603050405020304" pitchFamily="18" charset="0"/>
                          <a:cs typeface="Times New Roman" panose="02020603050405020304" pitchFamily="18" charset="0"/>
                        </a:rPr>
                        <a:t>POURCENTAGE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60 %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40 %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5965399"/>
                  </a:ext>
                </a:extLst>
              </a:tr>
            </a:tbl>
          </a:graphicData>
        </a:graphic>
      </p:graphicFrame>
    </p:spTree>
    <p:extLst>
      <p:ext uri="{BB962C8B-B14F-4D97-AF65-F5344CB8AC3E}">
        <p14:creationId xmlns:p14="http://schemas.microsoft.com/office/powerpoint/2010/main" val="1918232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5512" y="1825625"/>
            <a:ext cx="10677808" cy="5032375"/>
          </a:xfrm>
        </p:spPr>
        <p:txBody>
          <a:bodyPr/>
          <a:lstStyle/>
          <a:p>
            <a:pPr marL="0" indent="0">
              <a:buNone/>
            </a:pPr>
            <a:r>
              <a:rPr lang="fr-FR" b="1" dirty="0">
                <a:latin typeface="Times New Roman" panose="02020603050405020304" pitchFamily="18" charset="0"/>
                <a:ea typeface="Tahoma" panose="020B0604030504040204" pitchFamily="34" charset="0"/>
                <a:cs typeface="Times New Roman" panose="02020603050405020304" pitchFamily="18" charset="0"/>
              </a:rPr>
              <a:t>Professional </a:t>
            </a:r>
            <a:r>
              <a:rPr lang="fr-FR" b="1" dirty="0" err="1">
                <a:latin typeface="Times New Roman" panose="02020603050405020304" pitchFamily="18" charset="0"/>
                <a:ea typeface="Tahoma" panose="020B0604030504040204" pitchFamily="34" charset="0"/>
                <a:cs typeface="Times New Roman" panose="02020603050405020304" pitchFamily="18" charset="0"/>
              </a:rPr>
              <a:t>status</a:t>
            </a:r>
            <a:r>
              <a:rPr lang="fr-FR" b="1" dirty="0">
                <a:latin typeface="Times New Roman" panose="02020603050405020304" pitchFamily="18" charset="0"/>
                <a:ea typeface="Tahoma" panose="020B0604030504040204" pitchFamily="34"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3969593774"/>
              </p:ext>
            </p:extLst>
          </p:nvPr>
        </p:nvGraphicFramePr>
        <p:xfrm>
          <a:off x="3504971" y="2488882"/>
          <a:ext cx="5760720" cy="370586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Epidemiological</a:t>
            </a:r>
            <a:r>
              <a:rPr lang="fr-FR" sz="6000" b="1" dirty="0">
                <a:solidFill>
                  <a:schemeClr val="bg1"/>
                </a:solidFill>
                <a:effectLst>
                  <a:outerShdw blurRad="38100" dist="38100" dir="2700000" algn="tl">
                    <a:srgbClr val="000000">
                      <a:alpha val="43137"/>
                    </a:srgbClr>
                  </a:outerShdw>
                </a:effectLst>
              </a:rPr>
              <a:t> data</a:t>
            </a:r>
          </a:p>
        </p:txBody>
      </p:sp>
    </p:spTree>
    <p:extLst>
      <p:ext uri="{BB962C8B-B14F-4D97-AF65-F5344CB8AC3E}">
        <p14:creationId xmlns:p14="http://schemas.microsoft.com/office/powerpoint/2010/main" val="62971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Epidemiological data</a:t>
            </a:r>
            <a:endParaRPr lang="fr-FR" sz="6000" b="1" dirty="0">
              <a:solidFill>
                <a:schemeClr val="bg1"/>
              </a:solidFill>
              <a:effectLst>
                <a:outerShdw blurRad="38100" dist="38100" dir="2700000" algn="tl">
                  <a:srgbClr val="000000">
                    <a:alpha val="43137"/>
                  </a:srgbClr>
                </a:outerShdw>
              </a:effectLst>
            </a:endParaRPr>
          </a:p>
        </p:txBody>
      </p:sp>
      <p:graphicFrame>
        <p:nvGraphicFramePr>
          <p:cNvPr id="5" name="Graphique 4"/>
          <p:cNvGraphicFramePr/>
          <p:nvPr>
            <p:extLst>
              <p:ext uri="{D42A27DB-BD31-4B8C-83A1-F6EECF244321}">
                <p14:modId xmlns:p14="http://schemas.microsoft.com/office/powerpoint/2010/main" val="2588766709"/>
              </p:ext>
            </p:extLst>
          </p:nvPr>
        </p:nvGraphicFramePr>
        <p:xfrm>
          <a:off x="5660680" y="2120967"/>
          <a:ext cx="5845520" cy="389299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990600" y="2120967"/>
            <a:ext cx="3551550" cy="584775"/>
          </a:xfrm>
          <a:prstGeom prst="rect">
            <a:avLst/>
          </a:prstGeom>
        </p:spPr>
        <p:txBody>
          <a:bodyPr wrap="none">
            <a:spAutoFit/>
          </a:bodyPr>
          <a:lstStyle/>
          <a:p>
            <a:r>
              <a:rPr lang="fr-FR" sz="3200" b="1" dirty="0">
                <a:latin typeface="Times New Roman" panose="02020603050405020304" pitchFamily="18" charset="0"/>
                <a:ea typeface="Tahoma" panose="020B0604030504040204" pitchFamily="34" charset="0"/>
                <a:cs typeface="Times New Roman" panose="02020603050405020304" pitchFamily="18" charset="0"/>
              </a:rPr>
              <a:t>Professional </a:t>
            </a:r>
            <a:r>
              <a:rPr lang="fr-FR" sz="3200" b="1" dirty="0" err="1">
                <a:latin typeface="Times New Roman" panose="02020603050405020304" pitchFamily="18" charset="0"/>
                <a:ea typeface="Tahoma" panose="020B0604030504040204" pitchFamily="34" charset="0"/>
                <a:cs typeface="Times New Roman" panose="02020603050405020304" pitchFamily="18" charset="0"/>
              </a:rPr>
              <a:t>status</a:t>
            </a:r>
            <a:r>
              <a:rPr lang="fr-FR" sz="3200" b="1" dirty="0">
                <a:latin typeface="Times New Roman" panose="02020603050405020304" pitchFamily="18" charset="0"/>
                <a:ea typeface="Tahoma" panose="020B0604030504040204" pitchFamily="34" charset="0"/>
                <a:cs typeface="Times New Roman" panose="02020603050405020304" pitchFamily="18" charset="0"/>
              </a:rPr>
              <a:t> </a:t>
            </a:r>
            <a:endParaRPr lang="fr-FR" sz="32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1363579" y="2983621"/>
            <a:ext cx="2021305" cy="523220"/>
          </a:xfrm>
          <a:prstGeom prst="rect">
            <a:avLst/>
          </a:prstGeom>
          <a:noFill/>
        </p:spPr>
        <p:txBody>
          <a:bodyPr wrap="square" rtlCol="0">
            <a:spAutoFit/>
          </a:bodyPr>
          <a:lstStyle/>
          <a:p>
            <a:r>
              <a:rPr lang="fr-FR" sz="2800" dirty="0" smtClean="0">
                <a:latin typeface="Times New Roman" panose="02020603050405020304" pitchFamily="18" charset="0"/>
                <a:cs typeface="Times New Roman" panose="02020603050405020304" pitchFamily="18" charset="0"/>
              </a:rPr>
              <a:t>GROUP B</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532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a:spLocks noGrp="1"/>
          </p:cNvSpPr>
          <p:nvPr>
            <p:ph type="title"/>
          </p:nvPr>
        </p:nvSpPr>
        <p:spPr>
          <a:xfrm>
            <a:off x="1044262" y="2528777"/>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5839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3" indent="0">
              <a:spcBef>
                <a:spcPts val="1000"/>
              </a:spcBef>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Preoperative </a:t>
            </a: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CSA</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2" name="Tableau 1"/>
          <p:cNvGraphicFramePr>
            <a:graphicFrameLocks noGrp="1"/>
          </p:cNvGraphicFramePr>
          <p:nvPr>
            <p:extLst>
              <p:ext uri="{D42A27DB-BD31-4B8C-83A1-F6EECF244321}">
                <p14:modId xmlns:p14="http://schemas.microsoft.com/office/powerpoint/2010/main" val="1991061241"/>
              </p:ext>
            </p:extLst>
          </p:nvPr>
        </p:nvGraphicFramePr>
        <p:xfrm>
          <a:off x="1037389" y="2888774"/>
          <a:ext cx="8127999" cy="1112520"/>
        </p:xfrm>
        <a:graphic>
          <a:graphicData uri="http://schemas.openxmlformats.org/drawingml/2006/table">
            <a:tbl>
              <a:tblPr firstRow="1" bandRow="1">
                <a:tableStyleId>{BC89EF96-8CEA-46FF-86C4-4CE0E7609802}</a:tableStyleId>
              </a:tblPr>
              <a:tblGrid>
                <a:gridCol w="2709333">
                  <a:extLst>
                    <a:ext uri="{9D8B030D-6E8A-4147-A177-3AD203B41FA5}">
                      <a16:colId xmlns:a16="http://schemas.microsoft.com/office/drawing/2014/main" val="626927127"/>
                    </a:ext>
                  </a:extLst>
                </a:gridCol>
                <a:gridCol w="2709333">
                  <a:extLst>
                    <a:ext uri="{9D8B030D-6E8A-4147-A177-3AD203B41FA5}">
                      <a16:colId xmlns:a16="http://schemas.microsoft.com/office/drawing/2014/main" val="3484284177"/>
                    </a:ext>
                  </a:extLst>
                </a:gridCol>
                <a:gridCol w="2709333">
                  <a:extLst>
                    <a:ext uri="{9D8B030D-6E8A-4147-A177-3AD203B41FA5}">
                      <a16:colId xmlns:a16="http://schemas.microsoft.com/office/drawing/2014/main" val="1072138407"/>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GROUP</a:t>
                      </a:r>
                      <a:r>
                        <a:rPr lang="fr-FR" baseline="0"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8392749"/>
                  </a:ext>
                </a:extLst>
              </a:tr>
              <a:tr h="370840">
                <a:tc>
                  <a:txBody>
                    <a:bodyPr/>
                    <a:lstStyle/>
                    <a:p>
                      <a:pPr algn="ctr"/>
                      <a:r>
                        <a:rPr lang="fr-FR" dirty="0" smtClean="0">
                          <a:latin typeface="Times New Roman" panose="02020603050405020304" pitchFamily="18" charset="0"/>
                          <a:cs typeface="Times New Roman" panose="02020603050405020304" pitchFamily="18" charset="0"/>
                        </a:rPr>
                        <a:t>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 </a:t>
                      </a:r>
                      <a:r>
                        <a:rPr lang="fr-FR" b="1" dirty="0" smtClean="0">
                          <a:solidFill>
                            <a:srgbClr val="FF0000"/>
                          </a:solidFill>
                          <a:latin typeface="Times New Roman" panose="02020603050405020304" pitchFamily="18" charset="0"/>
                          <a:cs typeface="Times New Roman" panose="02020603050405020304" pitchFamily="18" charset="0"/>
                        </a:rPr>
                        <a:t>37,2°</a:t>
                      </a:r>
                      <a:endParaRPr lang="fr-FR"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28° / 47,4°</a:t>
                      </a:r>
                    </a:p>
                  </a:txBody>
                  <a:tcPr/>
                </a:tc>
                <a:extLst>
                  <a:ext uri="{0D108BD9-81ED-4DB2-BD59-A6C34878D82A}">
                    <a16:rowId xmlns:a16="http://schemas.microsoft.com/office/drawing/2014/main" val="98352239"/>
                  </a:ext>
                </a:extLst>
              </a:tr>
              <a:tr h="370840">
                <a:tc>
                  <a:txBody>
                    <a:bodyPr/>
                    <a:lstStyle/>
                    <a:p>
                      <a:pPr algn="ctr"/>
                      <a:r>
                        <a:rPr lang="fr-FR" dirty="0" smtClean="0">
                          <a:latin typeface="Times New Roman" panose="02020603050405020304" pitchFamily="18" charset="0"/>
                          <a:cs typeface="Times New Roman" panose="02020603050405020304" pitchFamily="18" charset="0"/>
                        </a:rPr>
                        <a:t>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33,2°</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25,7° / 43,7°</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6918656"/>
                  </a:ext>
                </a:extLst>
              </a:tr>
            </a:tbl>
          </a:graphicData>
        </a:graphic>
      </p:graphicFrame>
    </p:spTree>
    <p:extLst>
      <p:ext uri="{BB962C8B-B14F-4D97-AF65-F5344CB8AC3E}">
        <p14:creationId xmlns:p14="http://schemas.microsoft.com/office/powerpoint/2010/main" val="94233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Evolution of the CSA </a:t>
            </a:r>
            <a:r>
              <a:rPr lang="en-US" b="1" dirty="0" smtClean="0">
                <a:latin typeface="Times New Roman" panose="02020603050405020304" pitchFamily="18" charset="0"/>
                <a:ea typeface="Tahoma" panose="020B0604030504040204" pitchFamily="34" charset="0"/>
                <a:cs typeface="Times New Roman" panose="02020603050405020304" pitchFamily="18" charset="0"/>
              </a:rPr>
              <a:t>angle</a:t>
            </a:r>
          </a:p>
          <a:p>
            <a:pPr marL="0" indent="0">
              <a:buNone/>
            </a:pPr>
            <a:r>
              <a:rPr lang="en-US" b="1" dirty="0" smtClean="0">
                <a:latin typeface="Times New Roman" panose="02020603050405020304" pitchFamily="18" charset="0"/>
                <a:ea typeface="Tahoma" panose="020B0604030504040204" pitchFamily="34" charset="0"/>
                <a:cs typeface="Times New Roman" panose="02020603050405020304" pitchFamily="18" charset="0"/>
              </a:rPr>
              <a:t>AVERAGE POST OP : </a:t>
            </a:r>
            <a:r>
              <a:rPr lang="en-US"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34,5 ° </a:t>
            </a:r>
          </a:p>
          <a:p>
            <a:pPr marL="0" indent="0">
              <a:buNone/>
            </a:pPr>
            <a:r>
              <a:rPr lang="en-US" b="1" dirty="0" smtClean="0">
                <a:latin typeface="Times New Roman" panose="02020603050405020304" pitchFamily="18" charset="0"/>
                <a:ea typeface="Tahoma" panose="020B0604030504040204" pitchFamily="34" charset="0"/>
                <a:cs typeface="Times New Roman" panose="02020603050405020304" pitchFamily="18" charset="0"/>
              </a:rPr>
              <a:t>DECREASING BY 2,7°</a:t>
            </a:r>
          </a:p>
          <a:p>
            <a:pPr marL="0" indent="0">
              <a:buNone/>
            </a:pPr>
            <a:endParaRPr lang="fr-FR"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2948363077"/>
              </p:ext>
            </p:extLst>
          </p:nvPr>
        </p:nvGraphicFramePr>
        <p:xfrm>
          <a:off x="6454942" y="26296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sp>
        <p:nvSpPr>
          <p:cNvPr id="2" name="Flèche vers le bas 1"/>
          <p:cNvSpPr/>
          <p:nvPr/>
        </p:nvSpPr>
        <p:spPr>
          <a:xfrm>
            <a:off x="5727033" y="2197768"/>
            <a:ext cx="401052" cy="10587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6367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Type of acromion according to Bigliani classification </a:t>
            </a:r>
            <a:endParaRPr lang="fr-FR" dirty="0">
              <a:latin typeface="Times New Roman" panose="02020603050405020304" pitchFamily="18"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1050957585"/>
              </p:ext>
            </p:extLst>
          </p:nvPr>
        </p:nvGraphicFramePr>
        <p:xfrm>
          <a:off x="2888943" y="2794497"/>
          <a:ext cx="5844540" cy="31775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spTree>
    <p:extLst>
      <p:ext uri="{BB962C8B-B14F-4D97-AF65-F5344CB8AC3E}">
        <p14:creationId xmlns:p14="http://schemas.microsoft.com/office/powerpoint/2010/main" val="54539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latin typeface="Times New Roman" panose="02020603050405020304" pitchFamily="18" charset="0"/>
                <a:ea typeface="Tahoma" panose="020B0604030504040204" pitchFamily="34" charset="0"/>
                <a:cs typeface="Times New Roman" panose="02020603050405020304" pitchFamily="18" charset="0"/>
              </a:rPr>
              <a:t>Moor et Al: </a:t>
            </a:r>
            <a:r>
              <a:rPr lang="fr-FR" b="1" dirty="0">
                <a:latin typeface="Times New Roman" panose="02020603050405020304" pitchFamily="18" charset="0"/>
                <a:ea typeface="Tahoma" panose="020B0604030504040204" pitchFamily="34" charset="0"/>
                <a:cs typeface="Times New Roman" panose="02020603050405020304" pitchFamily="18" charset="0"/>
              </a:rPr>
              <a:t>CSA=</a:t>
            </a:r>
            <a:r>
              <a:rPr lang="fr-FR" dirty="0">
                <a:latin typeface="Times New Roman" panose="02020603050405020304" pitchFamily="18" charset="0"/>
                <a:ea typeface="Tahoma" panose="020B060403050404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combines the measurements of inclination of the glenoid and the lateral extension of the acromion (the acromion index).</a:t>
            </a:r>
            <a:endParaRPr lang="fr-FR" dirty="0">
              <a:latin typeface="Times New Roman" panose="02020603050405020304" pitchFamily="18"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INTRODUCTION</a:t>
            </a:r>
          </a:p>
        </p:txBody>
      </p:sp>
      <p:pic>
        <p:nvPicPr>
          <p:cNvPr id="1026" name="Picture 2">
            <a:extLst>
              <a:ext uri="{FF2B5EF4-FFF2-40B4-BE49-F238E27FC236}">
                <a16:creationId xmlns:a16="http://schemas.microsoft.com/office/drawing/2014/main" id="{5BAC1359-B37A-42B6-8101-DB74D91A9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99" y="3119775"/>
            <a:ext cx="6597120" cy="270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442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err="1">
                <a:latin typeface="Times New Roman" panose="02020603050405020304" pitchFamily="18" charset="0"/>
                <a:ea typeface="Tahoma" panose="020B0604030504040204" pitchFamily="34" charset="0"/>
                <a:cs typeface="Times New Roman" panose="02020603050405020304" pitchFamily="18" charset="0"/>
              </a:rPr>
              <a:t>Subacromial</a:t>
            </a:r>
            <a:r>
              <a:rPr lang="en-US" b="1" dirty="0">
                <a:latin typeface="Times New Roman" panose="02020603050405020304" pitchFamily="18" charset="0"/>
                <a:ea typeface="Tahoma" panose="020B0604030504040204" pitchFamily="34" charset="0"/>
                <a:cs typeface="Times New Roman" panose="02020603050405020304" pitchFamily="18" charset="0"/>
              </a:rPr>
              <a:t> </a:t>
            </a:r>
            <a:r>
              <a:rPr lang="en-US" b="1" dirty="0" smtClean="0">
                <a:latin typeface="Times New Roman" panose="02020603050405020304" pitchFamily="18" charset="0"/>
                <a:ea typeface="Tahoma" panose="020B0604030504040204" pitchFamily="34" charset="0"/>
                <a:cs typeface="Times New Roman" panose="02020603050405020304" pitchFamily="18" charset="0"/>
              </a:rPr>
              <a:t>distance </a:t>
            </a:r>
          </a:p>
          <a:p>
            <a:pPr marL="0" indent="0">
              <a:buNone/>
            </a:pPr>
            <a:r>
              <a:rPr lang="en-US" b="1" dirty="0" smtClean="0">
                <a:latin typeface="Times New Roman" panose="02020603050405020304" pitchFamily="18" charset="0"/>
                <a:ea typeface="Tahoma" panose="020B0604030504040204" pitchFamily="34" charset="0"/>
                <a:cs typeface="Times New Roman" panose="02020603050405020304" pitchFamily="18" charset="0"/>
              </a:rPr>
              <a:t>GROUP A </a:t>
            </a:r>
            <a:endParaRPr lang="en-US"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fr-FR" dirty="0" smtClean="0">
                <a:solidFill>
                  <a:srgbClr val="FF0000"/>
                </a:solidFill>
                <a:latin typeface="Times New Roman" panose="02020603050405020304" pitchFamily="18" charset="0"/>
                <a:cs typeface="Times New Roman" panose="02020603050405020304" pitchFamily="18" charset="0"/>
              </a:rPr>
              <a:t>LESS THAN 7 mm IN 75,8 % OF CASES</a:t>
            </a:r>
            <a:endParaRPr lang="fr-FR"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2593802737"/>
              </p:ext>
            </p:extLst>
          </p:nvPr>
        </p:nvGraphicFramePr>
        <p:xfrm>
          <a:off x="6960497" y="3230561"/>
          <a:ext cx="47625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6" name="Tableau 5"/>
          <p:cNvGraphicFramePr>
            <a:graphicFrameLocks noGrp="1"/>
          </p:cNvGraphicFramePr>
          <p:nvPr>
            <p:extLst>
              <p:ext uri="{D42A27DB-BD31-4B8C-83A1-F6EECF244321}">
                <p14:modId xmlns:p14="http://schemas.microsoft.com/office/powerpoint/2010/main" val="209717566"/>
              </p:ext>
            </p:extLst>
          </p:nvPr>
        </p:nvGraphicFramePr>
        <p:xfrm>
          <a:off x="338661" y="3759951"/>
          <a:ext cx="6252639" cy="1112520"/>
        </p:xfrm>
        <a:graphic>
          <a:graphicData uri="http://schemas.openxmlformats.org/drawingml/2006/table">
            <a:tbl>
              <a:tblPr firstRow="1" bandRow="1">
                <a:tableStyleId>{0E3FDE45-AF77-4B5C-9715-49D594BDF05E}</a:tableStyleId>
              </a:tblPr>
              <a:tblGrid>
                <a:gridCol w="2084213">
                  <a:extLst>
                    <a:ext uri="{9D8B030D-6E8A-4147-A177-3AD203B41FA5}">
                      <a16:colId xmlns:a16="http://schemas.microsoft.com/office/drawing/2014/main" val="1557113747"/>
                    </a:ext>
                  </a:extLst>
                </a:gridCol>
                <a:gridCol w="2084213">
                  <a:extLst>
                    <a:ext uri="{9D8B030D-6E8A-4147-A177-3AD203B41FA5}">
                      <a16:colId xmlns:a16="http://schemas.microsoft.com/office/drawing/2014/main" val="3191082086"/>
                    </a:ext>
                  </a:extLst>
                </a:gridCol>
                <a:gridCol w="2084213">
                  <a:extLst>
                    <a:ext uri="{9D8B030D-6E8A-4147-A177-3AD203B41FA5}">
                      <a16:colId xmlns:a16="http://schemas.microsoft.com/office/drawing/2014/main" val="1138338262"/>
                    </a:ext>
                  </a:extLst>
                </a:gridCol>
              </a:tblGrid>
              <a:tr h="370840">
                <a:tc>
                  <a:txBody>
                    <a:bodyPr/>
                    <a:lstStyle/>
                    <a:p>
                      <a:endParaRPr lang="fr-FR" dirty="0"/>
                    </a:p>
                  </a:txBody>
                  <a:tcPr/>
                </a:tc>
                <a:tc>
                  <a:txBody>
                    <a:bodyPr/>
                    <a:lstStyle/>
                    <a:p>
                      <a:r>
                        <a:rPr lang="fr-FR" dirty="0" smtClean="0"/>
                        <a:t>AVERAGE</a:t>
                      </a:r>
                      <a:endParaRPr lang="fr-FR" dirty="0"/>
                    </a:p>
                  </a:txBody>
                  <a:tcPr/>
                </a:tc>
                <a:tc>
                  <a:txBody>
                    <a:bodyPr/>
                    <a:lstStyle/>
                    <a:p>
                      <a:r>
                        <a:rPr lang="fr-FR" dirty="0" smtClean="0"/>
                        <a:t>MIN / MAX</a:t>
                      </a:r>
                      <a:endParaRPr lang="fr-FR" dirty="0"/>
                    </a:p>
                  </a:txBody>
                  <a:tcPr/>
                </a:tc>
                <a:extLst>
                  <a:ext uri="{0D108BD9-81ED-4DB2-BD59-A6C34878D82A}">
                    <a16:rowId xmlns:a16="http://schemas.microsoft.com/office/drawing/2014/main" val="2727569519"/>
                  </a:ext>
                </a:extLst>
              </a:tr>
              <a:tr h="370840">
                <a:tc>
                  <a:txBody>
                    <a:bodyPr/>
                    <a:lstStyle/>
                    <a:p>
                      <a:r>
                        <a:rPr lang="fr-FR" dirty="0" smtClean="0"/>
                        <a:t>PRE OP</a:t>
                      </a:r>
                      <a:endParaRPr lang="fr-FR" dirty="0"/>
                    </a:p>
                  </a:txBody>
                  <a:tcPr/>
                </a:tc>
                <a:tc>
                  <a:txBody>
                    <a:bodyPr/>
                    <a:lstStyle/>
                    <a:p>
                      <a:r>
                        <a:rPr lang="fr-FR" dirty="0" smtClean="0"/>
                        <a:t>5,5 mm</a:t>
                      </a:r>
                      <a:endParaRPr lang="fr-FR" dirty="0"/>
                    </a:p>
                  </a:txBody>
                  <a:tcPr/>
                </a:tc>
                <a:tc>
                  <a:txBody>
                    <a:bodyPr/>
                    <a:lstStyle/>
                    <a:p>
                      <a:r>
                        <a:rPr lang="fr-FR" dirty="0" smtClean="0"/>
                        <a:t> 4 / 8 mm</a:t>
                      </a:r>
                      <a:endParaRPr lang="fr-FR" dirty="0"/>
                    </a:p>
                  </a:txBody>
                  <a:tcPr/>
                </a:tc>
                <a:extLst>
                  <a:ext uri="{0D108BD9-81ED-4DB2-BD59-A6C34878D82A}">
                    <a16:rowId xmlns:a16="http://schemas.microsoft.com/office/drawing/2014/main" val="2874203255"/>
                  </a:ext>
                </a:extLst>
              </a:tr>
              <a:tr h="370840">
                <a:tc>
                  <a:txBody>
                    <a:bodyPr/>
                    <a:lstStyle/>
                    <a:p>
                      <a:r>
                        <a:rPr lang="fr-FR" dirty="0" smtClean="0"/>
                        <a:t>POST</a:t>
                      </a:r>
                      <a:endParaRPr lang="fr-FR" dirty="0"/>
                    </a:p>
                  </a:txBody>
                  <a:tcPr/>
                </a:tc>
                <a:tc>
                  <a:txBody>
                    <a:bodyPr/>
                    <a:lstStyle/>
                    <a:p>
                      <a:r>
                        <a:rPr lang="fr-FR" dirty="0" smtClean="0"/>
                        <a:t>7,55 mm</a:t>
                      </a:r>
                      <a:endParaRPr lang="fr-FR" dirty="0"/>
                    </a:p>
                  </a:txBody>
                  <a:tcPr/>
                </a:tc>
                <a:tc>
                  <a:txBody>
                    <a:bodyPr/>
                    <a:lstStyle/>
                    <a:p>
                      <a:r>
                        <a:rPr lang="fr-FR" dirty="0" smtClean="0"/>
                        <a:t>5,5 / 9,8 mm</a:t>
                      </a:r>
                      <a:endParaRPr lang="fr-FR" dirty="0"/>
                    </a:p>
                  </a:txBody>
                  <a:tcPr/>
                </a:tc>
                <a:extLst>
                  <a:ext uri="{0D108BD9-81ED-4DB2-BD59-A6C34878D82A}">
                    <a16:rowId xmlns:a16="http://schemas.microsoft.com/office/drawing/2014/main" val="4004297814"/>
                  </a:ext>
                </a:extLst>
              </a:tr>
            </a:tbl>
          </a:graphicData>
        </a:graphic>
      </p:graphicFrame>
    </p:spTree>
    <p:extLst>
      <p:ext uri="{BB962C8B-B14F-4D97-AF65-F5344CB8AC3E}">
        <p14:creationId xmlns:p14="http://schemas.microsoft.com/office/powerpoint/2010/main" val="2502204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en-US"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No </a:t>
            </a:r>
            <a:r>
              <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patient had a subacromial distance of less than </a:t>
            </a:r>
            <a:r>
              <a:rPr lang="en-US"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6mm !!!</a:t>
            </a:r>
            <a:endParaRPr lang="fr-FR"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5" name="Tableau 4"/>
          <p:cNvGraphicFramePr>
            <a:graphicFrameLocks noGrp="1"/>
          </p:cNvGraphicFramePr>
          <p:nvPr>
            <p:extLst>
              <p:ext uri="{D42A27DB-BD31-4B8C-83A1-F6EECF244321}">
                <p14:modId xmlns:p14="http://schemas.microsoft.com/office/powerpoint/2010/main" val="4024851546"/>
              </p:ext>
            </p:extLst>
          </p:nvPr>
        </p:nvGraphicFramePr>
        <p:xfrm>
          <a:off x="1261979" y="2355960"/>
          <a:ext cx="8127999" cy="101092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1967542350"/>
                    </a:ext>
                  </a:extLst>
                </a:gridCol>
                <a:gridCol w="2709333">
                  <a:extLst>
                    <a:ext uri="{9D8B030D-6E8A-4147-A177-3AD203B41FA5}">
                      <a16:colId xmlns:a16="http://schemas.microsoft.com/office/drawing/2014/main" val="1507820092"/>
                    </a:ext>
                  </a:extLst>
                </a:gridCol>
                <a:gridCol w="2709333">
                  <a:extLst>
                    <a:ext uri="{9D8B030D-6E8A-4147-A177-3AD203B41FA5}">
                      <a16:colId xmlns:a16="http://schemas.microsoft.com/office/drawing/2014/main" val="2539598762"/>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2528568"/>
                  </a:ext>
                </a:extLst>
              </a:tr>
              <a:tr h="370840">
                <a:tc>
                  <a:txBody>
                    <a:bodyPr/>
                    <a:lstStyle/>
                    <a:p>
                      <a:pPr algn="ctr"/>
                      <a:r>
                        <a:rPr lang="fr-FR" dirty="0" smtClean="0">
                          <a:latin typeface="Times New Roman" panose="02020603050405020304" pitchFamily="18" charset="0"/>
                          <a:cs typeface="Times New Roman" panose="02020603050405020304" pitchFamily="18" charset="0"/>
                        </a:rPr>
                        <a:t>SUB ACROMIAL</a:t>
                      </a:r>
                      <a:r>
                        <a:rPr lang="fr-FR" baseline="0" dirty="0" smtClean="0">
                          <a:latin typeface="Times New Roman" panose="02020603050405020304" pitchFamily="18" charset="0"/>
                          <a:cs typeface="Times New Roman" panose="02020603050405020304" pitchFamily="18" charset="0"/>
                        </a:rPr>
                        <a:t> DISTANCE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10,5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8 / 14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7228346"/>
                  </a:ext>
                </a:extLst>
              </a:tr>
            </a:tbl>
          </a:graphicData>
        </a:graphic>
      </p:graphicFrame>
    </p:spTree>
    <p:extLst>
      <p:ext uri="{BB962C8B-B14F-4D97-AF65-F5344CB8AC3E}">
        <p14:creationId xmlns:p14="http://schemas.microsoft.com/office/powerpoint/2010/main" val="2454710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847318"/>
          </a:xfrm>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Acromion thickness </a:t>
            </a:r>
          </a:p>
        </p:txBody>
      </p:sp>
      <p:graphicFrame>
        <p:nvGraphicFramePr>
          <p:cNvPr id="4" name="Graphique 3"/>
          <p:cNvGraphicFramePr/>
          <p:nvPr>
            <p:extLst>
              <p:ext uri="{D42A27DB-BD31-4B8C-83A1-F6EECF244321}">
                <p14:modId xmlns:p14="http://schemas.microsoft.com/office/powerpoint/2010/main" val="3255447323"/>
              </p:ext>
            </p:extLst>
          </p:nvPr>
        </p:nvGraphicFramePr>
        <p:xfrm>
          <a:off x="6855000" y="2694499"/>
          <a:ext cx="4317316" cy="244766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2" name="Tableau 1"/>
          <p:cNvGraphicFramePr>
            <a:graphicFrameLocks noGrp="1"/>
          </p:cNvGraphicFramePr>
          <p:nvPr>
            <p:extLst>
              <p:ext uri="{D42A27DB-BD31-4B8C-83A1-F6EECF244321}">
                <p14:modId xmlns:p14="http://schemas.microsoft.com/office/powerpoint/2010/main" val="2962342814"/>
              </p:ext>
            </p:extLst>
          </p:nvPr>
        </p:nvGraphicFramePr>
        <p:xfrm>
          <a:off x="838201" y="2694499"/>
          <a:ext cx="5835315" cy="1656080"/>
        </p:xfrm>
        <a:graphic>
          <a:graphicData uri="http://schemas.openxmlformats.org/drawingml/2006/table">
            <a:tbl>
              <a:tblPr firstRow="1" bandRow="1">
                <a:tableStyleId>{0E3FDE45-AF77-4B5C-9715-49D594BDF05E}</a:tableStyleId>
              </a:tblPr>
              <a:tblGrid>
                <a:gridCol w="1945105">
                  <a:extLst>
                    <a:ext uri="{9D8B030D-6E8A-4147-A177-3AD203B41FA5}">
                      <a16:colId xmlns:a16="http://schemas.microsoft.com/office/drawing/2014/main" val="2086684257"/>
                    </a:ext>
                  </a:extLst>
                </a:gridCol>
                <a:gridCol w="1945105">
                  <a:extLst>
                    <a:ext uri="{9D8B030D-6E8A-4147-A177-3AD203B41FA5}">
                      <a16:colId xmlns:a16="http://schemas.microsoft.com/office/drawing/2014/main" val="1288139187"/>
                    </a:ext>
                  </a:extLst>
                </a:gridCol>
                <a:gridCol w="1945105">
                  <a:extLst>
                    <a:ext uri="{9D8B030D-6E8A-4147-A177-3AD203B41FA5}">
                      <a16:colId xmlns:a16="http://schemas.microsoft.com/office/drawing/2014/main" val="3441164792"/>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GROUP</a:t>
                      </a:r>
                      <a:r>
                        <a:rPr lang="fr-FR" baseline="0" dirty="0" smtClean="0">
                          <a:latin typeface="Times New Roman" panose="02020603050405020304" pitchFamily="18" charset="0"/>
                          <a:cs typeface="Times New Roman" panose="02020603050405020304" pitchFamily="18" charset="0"/>
                        </a:rPr>
                        <a:t> 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2945873"/>
                  </a:ext>
                </a:extLst>
              </a:tr>
              <a:tr h="370840">
                <a:tc>
                  <a:txBody>
                    <a:bodyPr/>
                    <a:lstStyle/>
                    <a:p>
                      <a:pPr algn="ctr"/>
                      <a:r>
                        <a:rPr lang="fr-FR" dirty="0" smtClean="0">
                          <a:latin typeface="Times New Roman" panose="02020603050405020304" pitchFamily="18" charset="0"/>
                          <a:cs typeface="Times New Roman" panose="02020603050405020304" pitchFamily="18" charset="0"/>
                        </a:rPr>
                        <a:t>PRE OP</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11,78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9 / 14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9918429"/>
                  </a:ext>
                </a:extLst>
              </a:tr>
              <a:tr h="370840">
                <a:tc>
                  <a:txBody>
                    <a:bodyPr/>
                    <a:lstStyle/>
                    <a:p>
                      <a:pPr algn="ctr"/>
                      <a:r>
                        <a:rPr lang="fr-FR" dirty="0" smtClean="0">
                          <a:latin typeface="Times New Roman" panose="02020603050405020304" pitchFamily="18" charset="0"/>
                          <a:cs typeface="Times New Roman" panose="02020603050405020304" pitchFamily="18" charset="0"/>
                        </a:rPr>
                        <a:t>POST OP</a:t>
                      </a:r>
                    </a:p>
                    <a:p>
                      <a:pPr algn="ctr"/>
                      <a:endParaRPr lang="fr-FR" dirty="0" smtClean="0">
                        <a:latin typeface="Times New Roman" panose="02020603050405020304" pitchFamily="18" charset="0"/>
                        <a:cs typeface="Times New Roman" panose="02020603050405020304" pitchFamily="18" charset="0"/>
                      </a:endParaRPr>
                    </a:p>
                    <a:p>
                      <a:pPr algn="ctr"/>
                      <a:r>
                        <a:rPr lang="fr-FR" b="1" dirty="0" smtClean="0">
                          <a:latin typeface="Times New Roman" panose="02020603050405020304" pitchFamily="18" charset="0"/>
                          <a:cs typeface="Times New Roman" panose="02020603050405020304" pitchFamily="18" charset="0"/>
                        </a:rPr>
                        <a:t>GROUP</a:t>
                      </a:r>
                      <a:r>
                        <a:rPr lang="fr-FR" b="1" baseline="0" dirty="0" smtClean="0">
                          <a:latin typeface="Times New Roman" panose="02020603050405020304" pitchFamily="18" charset="0"/>
                          <a:cs typeface="Times New Roman" panose="02020603050405020304" pitchFamily="18" charset="0"/>
                        </a:rPr>
                        <a:t> B</a:t>
                      </a:r>
                      <a:endParaRPr lang="fr-FR" b="1" dirty="0" smtClean="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9,2 mm</a:t>
                      </a:r>
                    </a:p>
                    <a:p>
                      <a:pPr algn="ctr"/>
                      <a:endParaRPr lang="fr-FR" dirty="0" smtClean="0">
                        <a:latin typeface="Times New Roman" panose="02020603050405020304" pitchFamily="18" charset="0"/>
                        <a:cs typeface="Times New Roman" panose="02020603050405020304" pitchFamily="18" charset="0"/>
                      </a:endParaRPr>
                    </a:p>
                    <a:p>
                      <a:pPr algn="ctr"/>
                      <a:r>
                        <a:rPr lang="fr-FR" dirty="0" smtClean="0">
                          <a:latin typeface="Times New Roman" panose="02020603050405020304" pitchFamily="18" charset="0"/>
                          <a:cs typeface="Times New Roman" panose="02020603050405020304" pitchFamily="18" charset="0"/>
                        </a:rPr>
                        <a:t>11,53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7 / 12,3 mm</a:t>
                      </a:r>
                    </a:p>
                    <a:p>
                      <a:pPr algn="ctr"/>
                      <a:endParaRPr lang="fr-FR" dirty="0" smtClean="0">
                        <a:latin typeface="Times New Roman" panose="02020603050405020304" pitchFamily="18" charset="0"/>
                        <a:cs typeface="Times New Roman" panose="02020603050405020304" pitchFamily="18" charset="0"/>
                      </a:endParaRPr>
                    </a:p>
                    <a:p>
                      <a:pPr algn="ctr"/>
                      <a:r>
                        <a:rPr lang="fr-FR" dirty="0" smtClean="0">
                          <a:latin typeface="Times New Roman" panose="02020603050405020304" pitchFamily="18" charset="0"/>
                          <a:cs typeface="Times New Roman" panose="02020603050405020304" pitchFamily="18" charset="0"/>
                        </a:rPr>
                        <a:t>9,5 / 14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8259663"/>
                  </a:ext>
                </a:extLst>
              </a:tr>
            </a:tbl>
          </a:graphicData>
        </a:graphic>
      </p:graphicFrame>
    </p:spTree>
    <p:extLst>
      <p:ext uri="{BB962C8B-B14F-4D97-AF65-F5344CB8AC3E}">
        <p14:creationId xmlns:p14="http://schemas.microsoft.com/office/powerpoint/2010/main" val="2805661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3" indent="0">
              <a:spcBef>
                <a:spcPts val="1000"/>
              </a:spcBef>
              <a:buNone/>
            </a:pPr>
            <a:r>
              <a:rPr lang="en-US" sz="3200" b="1" dirty="0">
                <a:latin typeface="Times New Roman" panose="02020603050405020304" pitchFamily="18" charset="0"/>
                <a:ea typeface="Tahoma" panose="020B0604030504040204" pitchFamily="34" charset="0"/>
                <a:cs typeface="Times New Roman" panose="02020603050405020304" pitchFamily="18" charset="0"/>
              </a:rPr>
              <a:t>Radius of humeral </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head</a:t>
            </a: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5" name="Tableau 4"/>
          <p:cNvGraphicFramePr>
            <a:graphicFrameLocks noGrp="1"/>
          </p:cNvGraphicFramePr>
          <p:nvPr>
            <p:extLst>
              <p:ext uri="{D42A27DB-BD31-4B8C-83A1-F6EECF244321}">
                <p14:modId xmlns:p14="http://schemas.microsoft.com/office/powerpoint/2010/main" val="4244686986"/>
              </p:ext>
            </p:extLst>
          </p:nvPr>
        </p:nvGraphicFramePr>
        <p:xfrm>
          <a:off x="838200" y="2888774"/>
          <a:ext cx="8539746" cy="1112520"/>
        </p:xfrm>
        <a:graphic>
          <a:graphicData uri="http://schemas.openxmlformats.org/drawingml/2006/table">
            <a:tbl>
              <a:tblPr firstRow="1" bandRow="1">
                <a:tableStyleId>{0E3FDE45-AF77-4B5C-9715-49D594BDF05E}</a:tableStyleId>
              </a:tblPr>
              <a:tblGrid>
                <a:gridCol w="3240505">
                  <a:extLst>
                    <a:ext uri="{9D8B030D-6E8A-4147-A177-3AD203B41FA5}">
                      <a16:colId xmlns:a16="http://schemas.microsoft.com/office/drawing/2014/main" val="626594442"/>
                    </a:ext>
                  </a:extLst>
                </a:gridCol>
                <a:gridCol w="2452659">
                  <a:extLst>
                    <a:ext uri="{9D8B030D-6E8A-4147-A177-3AD203B41FA5}">
                      <a16:colId xmlns:a16="http://schemas.microsoft.com/office/drawing/2014/main" val="2478945058"/>
                    </a:ext>
                  </a:extLst>
                </a:gridCol>
                <a:gridCol w="2846582">
                  <a:extLst>
                    <a:ext uri="{9D8B030D-6E8A-4147-A177-3AD203B41FA5}">
                      <a16:colId xmlns:a16="http://schemas.microsoft.com/office/drawing/2014/main" val="3574846173"/>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RADIUS</a:t>
                      </a:r>
                      <a:r>
                        <a:rPr lang="fr-FR" baseline="0" dirty="0" smtClean="0">
                          <a:latin typeface="Times New Roman" panose="02020603050405020304" pitchFamily="18" charset="0"/>
                          <a:cs typeface="Times New Roman" panose="02020603050405020304" pitchFamily="18" charset="0"/>
                        </a:rPr>
                        <a:t> HUMERAL HEAD</a:t>
                      </a: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8245356"/>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2,58 cm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2,32 / 2,97 cm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21663796"/>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2,7 cm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2,4 / 3,1 cm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7188769"/>
                  </a:ext>
                </a:extLst>
              </a:tr>
            </a:tbl>
          </a:graphicData>
        </a:graphic>
      </p:graphicFrame>
    </p:spTree>
    <p:extLst>
      <p:ext uri="{BB962C8B-B14F-4D97-AF65-F5344CB8AC3E}">
        <p14:creationId xmlns:p14="http://schemas.microsoft.com/office/powerpoint/2010/main" val="3085440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3" indent="0">
              <a:spcBef>
                <a:spcPts val="1000"/>
              </a:spcBef>
              <a:buNone/>
            </a:pPr>
            <a:endParaRPr lang="en-US" sz="2800" b="1" dirty="0" smtClean="0">
              <a:latin typeface="Times New Roman" panose="02020603050405020304" pitchFamily="18" charset="0"/>
              <a:ea typeface="Tahoma" panose="020B0604030504040204" pitchFamily="34" charset="0"/>
              <a:cs typeface="Times New Roman" panose="02020603050405020304" pitchFamily="18" charset="0"/>
            </a:endParaRPr>
          </a:p>
          <a:p>
            <a:pPr marL="0" lvl="3" indent="0">
              <a:spcBef>
                <a:spcPts val="1000"/>
              </a:spcBef>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Glenoid </a:t>
            </a:r>
            <a:r>
              <a:rPr lang="en-US" sz="2800" b="1" dirty="0">
                <a:latin typeface="Times New Roman" panose="02020603050405020304" pitchFamily="18" charset="0"/>
                <a:ea typeface="Tahoma" panose="020B0604030504040204" pitchFamily="34" charset="0"/>
                <a:cs typeface="Times New Roman" panose="02020603050405020304" pitchFamily="18" charset="0"/>
              </a:rPr>
              <a:t>height </a:t>
            </a: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2" name="Tableau 1"/>
          <p:cNvGraphicFramePr>
            <a:graphicFrameLocks noGrp="1"/>
          </p:cNvGraphicFramePr>
          <p:nvPr>
            <p:extLst>
              <p:ext uri="{D42A27DB-BD31-4B8C-83A1-F6EECF244321}">
                <p14:modId xmlns:p14="http://schemas.microsoft.com/office/powerpoint/2010/main" val="2466273529"/>
              </p:ext>
            </p:extLst>
          </p:nvPr>
        </p:nvGraphicFramePr>
        <p:xfrm>
          <a:off x="838200" y="3193574"/>
          <a:ext cx="8127999" cy="111252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3401464774"/>
                    </a:ext>
                  </a:extLst>
                </a:gridCol>
                <a:gridCol w="2709333">
                  <a:extLst>
                    <a:ext uri="{9D8B030D-6E8A-4147-A177-3AD203B41FA5}">
                      <a16:colId xmlns:a16="http://schemas.microsoft.com/office/drawing/2014/main" val="2630181944"/>
                    </a:ext>
                  </a:extLst>
                </a:gridCol>
                <a:gridCol w="2709333">
                  <a:extLst>
                    <a:ext uri="{9D8B030D-6E8A-4147-A177-3AD203B41FA5}">
                      <a16:colId xmlns:a16="http://schemas.microsoft.com/office/drawing/2014/main" val="1101787538"/>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GLENOID</a:t>
                      </a:r>
                      <a:r>
                        <a:rPr lang="fr-FR" baseline="0" dirty="0" smtClean="0">
                          <a:latin typeface="Times New Roman" panose="02020603050405020304" pitchFamily="18" charset="0"/>
                          <a:cs typeface="Times New Roman" panose="02020603050405020304" pitchFamily="18" charset="0"/>
                        </a:rPr>
                        <a:t> HEIGHT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0188633"/>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45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39 / 51,5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5775061"/>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44,8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38 / 52</a:t>
                      </a:r>
                      <a:r>
                        <a:rPr lang="fr-FR" baseline="0" dirty="0" smtClean="0">
                          <a:latin typeface="Times New Roman" panose="02020603050405020304" pitchFamily="18" charset="0"/>
                          <a:cs typeface="Times New Roman" panose="02020603050405020304" pitchFamily="18" charset="0"/>
                        </a:rPr>
                        <a:t>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437572"/>
                  </a:ext>
                </a:extLst>
              </a:tr>
            </a:tbl>
          </a:graphicData>
        </a:graphic>
      </p:graphicFrame>
    </p:spTree>
    <p:extLst>
      <p:ext uri="{BB962C8B-B14F-4D97-AF65-F5344CB8AC3E}">
        <p14:creationId xmlns:p14="http://schemas.microsoft.com/office/powerpoint/2010/main" val="1869996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3" indent="0">
              <a:spcBef>
                <a:spcPts val="1000"/>
              </a:spcBef>
              <a:buNone/>
            </a:pPr>
            <a:endParaRPr lang="fr-FR" sz="3200" b="1" dirty="0" smtClean="0">
              <a:latin typeface="Times New Roman" panose="02020603050405020304" pitchFamily="18" charset="0"/>
              <a:ea typeface="Tahoma" panose="020B0604030504040204" pitchFamily="34" charset="0"/>
              <a:cs typeface="Times New Roman" panose="02020603050405020304" pitchFamily="18" charset="0"/>
            </a:endParaRPr>
          </a:p>
          <a:p>
            <a:pPr marL="0" lvl="3" indent="0">
              <a:spcBef>
                <a:spcPts val="1000"/>
              </a:spcBef>
              <a:buNone/>
            </a:pPr>
            <a:r>
              <a:rPr lang="fr-FR" sz="3200" b="1" dirty="0" err="1" smtClean="0">
                <a:latin typeface="Times New Roman" panose="02020603050405020304" pitchFamily="18" charset="0"/>
                <a:ea typeface="Tahoma" panose="020B0604030504040204" pitchFamily="34" charset="0"/>
                <a:cs typeface="Times New Roman" panose="02020603050405020304" pitchFamily="18" charset="0"/>
              </a:rPr>
              <a:t>Glenoid</a:t>
            </a:r>
            <a:r>
              <a:rPr lang="fr-FR" sz="3200" b="1" dirty="0" smtClean="0">
                <a:latin typeface="Times New Roman" panose="02020603050405020304" pitchFamily="18" charset="0"/>
                <a:ea typeface="Tahoma" panose="020B0604030504040204" pitchFamily="34" charset="0"/>
                <a:cs typeface="Times New Roman" panose="02020603050405020304" pitchFamily="18" charset="0"/>
              </a:rPr>
              <a:t> </a:t>
            </a:r>
            <a:r>
              <a:rPr lang="fr-FR" sz="3200" b="1" dirty="0" err="1" smtClean="0">
                <a:latin typeface="Times New Roman" panose="02020603050405020304" pitchFamily="18" charset="0"/>
                <a:ea typeface="Tahoma" panose="020B0604030504040204" pitchFamily="34" charset="0"/>
                <a:cs typeface="Times New Roman" panose="02020603050405020304" pitchFamily="18" charset="0"/>
              </a:rPr>
              <a:t>width</a:t>
            </a:r>
            <a:endParaRPr lang="fr-FR" sz="32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5" name="Tableau 4"/>
          <p:cNvGraphicFramePr>
            <a:graphicFrameLocks noGrp="1"/>
          </p:cNvGraphicFramePr>
          <p:nvPr>
            <p:extLst>
              <p:ext uri="{D42A27DB-BD31-4B8C-83A1-F6EECF244321}">
                <p14:modId xmlns:p14="http://schemas.microsoft.com/office/powerpoint/2010/main" val="2919179074"/>
              </p:ext>
            </p:extLst>
          </p:nvPr>
        </p:nvGraphicFramePr>
        <p:xfrm>
          <a:off x="838200" y="3445034"/>
          <a:ext cx="8127999" cy="111252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3401464774"/>
                    </a:ext>
                  </a:extLst>
                </a:gridCol>
                <a:gridCol w="2709333">
                  <a:extLst>
                    <a:ext uri="{9D8B030D-6E8A-4147-A177-3AD203B41FA5}">
                      <a16:colId xmlns:a16="http://schemas.microsoft.com/office/drawing/2014/main" val="2630181944"/>
                    </a:ext>
                  </a:extLst>
                </a:gridCol>
                <a:gridCol w="2709333">
                  <a:extLst>
                    <a:ext uri="{9D8B030D-6E8A-4147-A177-3AD203B41FA5}">
                      <a16:colId xmlns:a16="http://schemas.microsoft.com/office/drawing/2014/main" val="1101787538"/>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GLENOID</a:t>
                      </a:r>
                      <a:r>
                        <a:rPr lang="fr-FR" baseline="0" dirty="0" smtClean="0">
                          <a:latin typeface="Times New Roman" panose="02020603050405020304" pitchFamily="18" charset="0"/>
                          <a:cs typeface="Times New Roman" panose="02020603050405020304" pitchFamily="18" charset="0"/>
                        </a:rPr>
                        <a:t> WIDTH</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0188633"/>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31,5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28 / 33,8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5775061"/>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31 mm</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29 / 34</a:t>
                      </a:r>
                      <a:r>
                        <a:rPr lang="fr-FR" baseline="0" dirty="0" smtClean="0">
                          <a:latin typeface="Times New Roman" panose="02020603050405020304" pitchFamily="18" charset="0"/>
                          <a:cs typeface="Times New Roman" panose="02020603050405020304" pitchFamily="18" charset="0"/>
                        </a:rPr>
                        <a:t> mm</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437572"/>
                  </a:ext>
                </a:extLst>
              </a:tr>
            </a:tbl>
          </a:graphicData>
        </a:graphic>
      </p:graphicFrame>
    </p:spTree>
    <p:extLst>
      <p:ext uri="{BB962C8B-B14F-4D97-AF65-F5344CB8AC3E}">
        <p14:creationId xmlns:p14="http://schemas.microsoft.com/office/powerpoint/2010/main" val="3461505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3" indent="0">
              <a:spcBef>
                <a:spcPts val="1000"/>
              </a:spcBef>
              <a:buNone/>
            </a:pPr>
            <a:endParaRPr lang="en-US" sz="2800" b="1" dirty="0" smtClean="0">
              <a:latin typeface="Times New Roman" panose="02020603050405020304" pitchFamily="18" charset="0"/>
              <a:ea typeface="Tahoma" panose="020B0604030504040204" pitchFamily="34" charset="0"/>
              <a:cs typeface="Times New Roman" panose="02020603050405020304" pitchFamily="18" charset="0"/>
            </a:endParaRPr>
          </a:p>
          <a:p>
            <a:pPr marL="0" lvl="3" indent="0">
              <a:spcBef>
                <a:spcPts val="1000"/>
              </a:spcBef>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Surface </a:t>
            </a:r>
            <a:r>
              <a:rPr lang="en-US" sz="2800" b="1" dirty="0">
                <a:latin typeface="Times New Roman" panose="02020603050405020304" pitchFamily="18" charset="0"/>
                <a:ea typeface="Tahoma" panose="020B0604030504040204" pitchFamily="34" charset="0"/>
                <a:cs typeface="Times New Roman" panose="02020603050405020304" pitchFamily="18" charset="0"/>
              </a:rPr>
              <a:t>area of the upper end of the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humerus</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graphicFrame>
        <p:nvGraphicFramePr>
          <p:cNvPr id="5" name="Tableau 4"/>
          <p:cNvGraphicFramePr>
            <a:graphicFrameLocks noGrp="1"/>
          </p:cNvGraphicFramePr>
          <p:nvPr>
            <p:extLst>
              <p:ext uri="{D42A27DB-BD31-4B8C-83A1-F6EECF244321}">
                <p14:modId xmlns:p14="http://schemas.microsoft.com/office/powerpoint/2010/main" val="1471643093"/>
              </p:ext>
            </p:extLst>
          </p:nvPr>
        </p:nvGraphicFramePr>
        <p:xfrm>
          <a:off x="838200" y="3310414"/>
          <a:ext cx="8127999" cy="138176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3401464774"/>
                    </a:ext>
                  </a:extLst>
                </a:gridCol>
                <a:gridCol w="2709333">
                  <a:extLst>
                    <a:ext uri="{9D8B030D-6E8A-4147-A177-3AD203B41FA5}">
                      <a16:colId xmlns:a16="http://schemas.microsoft.com/office/drawing/2014/main" val="2630181944"/>
                    </a:ext>
                  </a:extLst>
                </a:gridCol>
                <a:gridCol w="2709333">
                  <a:extLst>
                    <a:ext uri="{9D8B030D-6E8A-4147-A177-3AD203B41FA5}">
                      <a16:colId xmlns:a16="http://schemas.microsoft.com/office/drawing/2014/main" val="1101787538"/>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UPPER</a:t>
                      </a:r>
                      <a:r>
                        <a:rPr lang="fr-FR" baseline="0" dirty="0" smtClean="0">
                          <a:latin typeface="Times New Roman" panose="02020603050405020304" pitchFamily="18" charset="0"/>
                          <a:cs typeface="Times New Roman" panose="02020603050405020304" pitchFamily="18" charset="0"/>
                        </a:rPr>
                        <a:t> HUMERUS SURFACE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AVERAGE</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MIN / MAX</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0188633"/>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21,02</a:t>
                      </a:r>
                      <a:r>
                        <a:rPr lang="fr-FR" baseline="0" dirty="0" smtClean="0">
                          <a:latin typeface="Times New Roman" panose="02020603050405020304" pitchFamily="18" charset="0"/>
                          <a:cs typeface="Times New Roman" panose="02020603050405020304" pitchFamily="18" charset="0"/>
                        </a:rPr>
                        <a:t> cm2</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17 / 27</a:t>
                      </a:r>
                      <a:r>
                        <a:rPr lang="fr-FR" baseline="0" dirty="0" smtClean="0">
                          <a:latin typeface="Times New Roman" panose="02020603050405020304" pitchFamily="18" charset="0"/>
                          <a:cs typeface="Times New Roman" panose="02020603050405020304" pitchFamily="18" charset="0"/>
                        </a:rPr>
                        <a:t> c</a:t>
                      </a:r>
                      <a:r>
                        <a:rPr lang="fr-FR" dirty="0" smtClean="0">
                          <a:latin typeface="Times New Roman" panose="02020603050405020304" pitchFamily="18" charset="0"/>
                          <a:cs typeface="Times New Roman" panose="02020603050405020304" pitchFamily="18" charset="0"/>
                        </a:rPr>
                        <a:t>m2</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5775061"/>
                  </a:ext>
                </a:extLst>
              </a:tr>
              <a:tr h="370840">
                <a:tc>
                  <a:txBody>
                    <a:bodyPr/>
                    <a:lstStyle/>
                    <a:p>
                      <a:pPr algn="ctr"/>
                      <a:r>
                        <a:rPr lang="fr-FR" dirty="0" smtClean="0">
                          <a:latin typeface="Times New Roman" panose="02020603050405020304" pitchFamily="18" charset="0"/>
                          <a:cs typeface="Times New Roman" panose="02020603050405020304" pitchFamily="18" charset="0"/>
                        </a:rPr>
                        <a:t>GROUP B</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23,62</a:t>
                      </a:r>
                      <a:r>
                        <a:rPr lang="fr-FR" baseline="0" dirty="0" smtClean="0">
                          <a:latin typeface="Times New Roman" panose="02020603050405020304" pitchFamily="18" charset="0"/>
                          <a:cs typeface="Times New Roman" panose="02020603050405020304" pitchFamily="18" charset="0"/>
                        </a:rPr>
                        <a:t> c</a:t>
                      </a:r>
                      <a:r>
                        <a:rPr lang="fr-FR" dirty="0" smtClean="0">
                          <a:latin typeface="Times New Roman" panose="02020603050405020304" pitchFamily="18" charset="0"/>
                          <a:cs typeface="Times New Roman" panose="02020603050405020304" pitchFamily="18" charset="0"/>
                        </a:rPr>
                        <a:t>m2</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17,76 / 29,46</a:t>
                      </a:r>
                      <a:r>
                        <a:rPr lang="fr-FR" baseline="0" dirty="0" smtClean="0">
                          <a:latin typeface="Times New Roman" panose="02020603050405020304" pitchFamily="18" charset="0"/>
                          <a:cs typeface="Times New Roman" panose="02020603050405020304" pitchFamily="18" charset="0"/>
                        </a:rPr>
                        <a:t> cm2</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4437572"/>
                  </a:ext>
                </a:extLst>
              </a:tr>
            </a:tbl>
          </a:graphicData>
        </a:graphic>
      </p:graphicFrame>
    </p:spTree>
    <p:extLst>
      <p:ext uri="{BB962C8B-B14F-4D97-AF65-F5344CB8AC3E}">
        <p14:creationId xmlns:p14="http://schemas.microsoft.com/office/powerpoint/2010/main" val="2827484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417164553"/>
              </p:ext>
            </p:extLst>
          </p:nvPr>
        </p:nvGraphicFramePr>
        <p:xfrm>
          <a:off x="4860759" y="1822776"/>
          <a:ext cx="3815801" cy="4465725"/>
        </p:xfrm>
        <a:graphic>
          <a:graphicData uri="http://schemas.openxmlformats.org/drawingml/2006/table">
            <a:tbl>
              <a:tblPr firstRow="1" firstCol="1" bandRow="1">
                <a:tableStyleId>{5C22544A-7EE6-4342-B048-85BDC9FD1C3A}</a:tableStyleId>
              </a:tblPr>
              <a:tblGrid>
                <a:gridCol w="761327">
                  <a:extLst>
                    <a:ext uri="{9D8B030D-6E8A-4147-A177-3AD203B41FA5}">
                      <a16:colId xmlns:a16="http://schemas.microsoft.com/office/drawing/2014/main" val="20000"/>
                    </a:ext>
                  </a:extLst>
                </a:gridCol>
                <a:gridCol w="763257">
                  <a:extLst>
                    <a:ext uri="{9D8B030D-6E8A-4147-A177-3AD203B41FA5}">
                      <a16:colId xmlns:a16="http://schemas.microsoft.com/office/drawing/2014/main" val="20001"/>
                    </a:ext>
                  </a:extLst>
                </a:gridCol>
                <a:gridCol w="763739">
                  <a:extLst>
                    <a:ext uri="{9D8B030D-6E8A-4147-A177-3AD203B41FA5}">
                      <a16:colId xmlns:a16="http://schemas.microsoft.com/office/drawing/2014/main" val="20002"/>
                    </a:ext>
                  </a:extLst>
                </a:gridCol>
                <a:gridCol w="763739">
                  <a:extLst>
                    <a:ext uri="{9D8B030D-6E8A-4147-A177-3AD203B41FA5}">
                      <a16:colId xmlns:a16="http://schemas.microsoft.com/office/drawing/2014/main" val="20003"/>
                    </a:ext>
                  </a:extLst>
                </a:gridCol>
                <a:gridCol w="763739">
                  <a:extLst>
                    <a:ext uri="{9D8B030D-6E8A-4147-A177-3AD203B41FA5}">
                      <a16:colId xmlns:a16="http://schemas.microsoft.com/office/drawing/2014/main" val="20004"/>
                    </a:ext>
                  </a:extLst>
                </a:gridCol>
              </a:tblGrid>
              <a:tr h="186339">
                <a:tc>
                  <a:txBody>
                    <a:bodyPr/>
                    <a:lstStyle/>
                    <a:p>
                      <a:pPr algn="ctr">
                        <a:lnSpc>
                          <a:spcPct val="150000"/>
                        </a:lnSpc>
                        <a:spcAft>
                          <a:spcPts val="0"/>
                        </a:spcAft>
                      </a:pPr>
                      <a:r>
                        <a:rPr lang="fr-FR" sz="800" dirty="0">
                          <a:effectLst/>
                        </a:rPr>
                        <a:t> </a:t>
                      </a:r>
                      <a:endParaRPr lang="fr-FR" sz="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 </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Moyenne</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min</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max</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0"/>
                  </a:ext>
                </a:extLst>
              </a:tr>
              <a:tr h="186339">
                <a:tc rowSpan="2">
                  <a:txBody>
                    <a:bodyPr/>
                    <a:lstStyle/>
                    <a:p>
                      <a:pPr algn="ctr">
                        <a:lnSpc>
                          <a:spcPct val="150000"/>
                        </a:lnSpc>
                        <a:spcAft>
                          <a:spcPts val="0"/>
                        </a:spcAft>
                      </a:pPr>
                      <a:r>
                        <a:rPr lang="fr-FR" sz="800">
                          <a:effectLst/>
                        </a:rPr>
                        <a:t>angle CSA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37,2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28</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47,4</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1"/>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33,9</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25,7</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43,7</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2"/>
                  </a:ext>
                </a:extLst>
              </a:tr>
              <a:tr h="372679">
                <a:tc rowSpan="3">
                  <a:txBody>
                    <a:bodyPr/>
                    <a:lstStyle/>
                    <a:p>
                      <a:pPr algn="ctr">
                        <a:lnSpc>
                          <a:spcPct val="150000"/>
                        </a:lnSpc>
                        <a:spcAft>
                          <a:spcPts val="0"/>
                        </a:spcAft>
                      </a:pPr>
                      <a:r>
                        <a:rPr lang="fr-FR" sz="800" dirty="0">
                          <a:effectLst/>
                        </a:rPr>
                        <a:t>Distance sous acromiale</a:t>
                      </a:r>
                      <a:endParaRPr lang="fr-FR" sz="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 (préop)</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5,5 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4mm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3"/>
                  </a:ext>
                </a:extLst>
              </a:tr>
              <a:tr h="372679">
                <a:tc vMerge="1">
                  <a:txBody>
                    <a:bodyPr/>
                    <a:lstStyle/>
                    <a:p>
                      <a:endParaRPr lang="fr-FR"/>
                    </a:p>
                  </a:txBody>
                  <a:tcPr/>
                </a:tc>
                <a:tc>
                  <a:txBody>
                    <a:bodyPr/>
                    <a:lstStyle/>
                    <a:p>
                      <a:pPr algn="ctr">
                        <a:lnSpc>
                          <a:spcPct val="150000"/>
                        </a:lnSpc>
                        <a:spcAft>
                          <a:spcPts val="0"/>
                        </a:spcAft>
                      </a:pPr>
                      <a:r>
                        <a:rPr lang="fr-FR" sz="800">
                          <a:solidFill>
                            <a:srgbClr val="FF0000"/>
                          </a:solidFill>
                          <a:effectLst/>
                        </a:rPr>
                        <a:t>Groupe A(post op)</a:t>
                      </a:r>
                      <a:endParaRPr lang="fr-FR" sz="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solidFill>
                            <a:srgbClr val="FF0000"/>
                          </a:solidFill>
                          <a:effectLst/>
                        </a:rPr>
                        <a:t>7,53mm</a:t>
                      </a:r>
                      <a:endParaRPr lang="fr-FR" sz="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solidFill>
                            <a:srgbClr val="FF0000"/>
                          </a:solidFill>
                          <a:effectLst/>
                        </a:rPr>
                        <a:t>5,5mm</a:t>
                      </a:r>
                      <a:endParaRPr lang="fr-FR" sz="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solidFill>
                            <a:srgbClr val="FF0000"/>
                          </a:solidFill>
                          <a:effectLst/>
                        </a:rPr>
                        <a:t>9,8mm</a:t>
                      </a:r>
                      <a:endParaRPr lang="fr-FR" sz="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4"/>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10,5mm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effectLst/>
                        </a:rPr>
                        <a:t>14mm</a:t>
                      </a:r>
                      <a:endParaRPr lang="fr-FR" sz="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5"/>
                  </a:ext>
                </a:extLst>
              </a:tr>
              <a:tr h="372679">
                <a:tc rowSpan="3">
                  <a:txBody>
                    <a:bodyPr/>
                    <a:lstStyle/>
                    <a:p>
                      <a:pPr algn="ctr">
                        <a:lnSpc>
                          <a:spcPct val="150000"/>
                        </a:lnSpc>
                        <a:spcAft>
                          <a:spcPts val="0"/>
                        </a:spcAft>
                      </a:pPr>
                      <a:r>
                        <a:rPr lang="fr-FR" sz="800">
                          <a:effectLst/>
                        </a:rPr>
                        <a:t>Epaisseur acromion</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 (pre op)</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11,78mm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9mm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effectLst/>
                        </a:rPr>
                        <a:t>14mm</a:t>
                      </a:r>
                      <a:endParaRPr lang="fr-FR" sz="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6"/>
                  </a:ext>
                </a:extLst>
              </a:tr>
              <a:tr h="372679">
                <a:tc vMerge="1">
                  <a:txBody>
                    <a:bodyPr/>
                    <a:lstStyle/>
                    <a:p>
                      <a:endParaRPr lang="fr-FR"/>
                    </a:p>
                  </a:txBody>
                  <a:tcPr/>
                </a:tc>
                <a:tc>
                  <a:txBody>
                    <a:bodyPr/>
                    <a:lstStyle/>
                    <a:p>
                      <a:pPr algn="ctr">
                        <a:lnSpc>
                          <a:spcPct val="150000"/>
                        </a:lnSpc>
                        <a:spcAft>
                          <a:spcPts val="0"/>
                        </a:spcAft>
                      </a:pPr>
                      <a:r>
                        <a:rPr lang="fr-FR" sz="800">
                          <a:solidFill>
                            <a:srgbClr val="FF0000"/>
                          </a:solidFill>
                          <a:effectLst/>
                        </a:rPr>
                        <a:t>Groupe A</a:t>
                      </a:r>
                    </a:p>
                    <a:p>
                      <a:pPr algn="ctr">
                        <a:lnSpc>
                          <a:spcPct val="150000"/>
                        </a:lnSpc>
                        <a:spcAft>
                          <a:spcPts val="0"/>
                        </a:spcAft>
                      </a:pPr>
                      <a:r>
                        <a:rPr lang="fr-FR" sz="800">
                          <a:solidFill>
                            <a:srgbClr val="FF0000"/>
                          </a:solidFill>
                          <a:effectLst/>
                        </a:rPr>
                        <a:t>(post op)</a:t>
                      </a:r>
                      <a:endParaRPr lang="fr-FR" sz="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solidFill>
                            <a:srgbClr val="FF0000"/>
                          </a:solidFill>
                          <a:effectLst/>
                        </a:rPr>
                        <a:t>9,23mm</a:t>
                      </a:r>
                      <a:endParaRPr lang="fr-FR" sz="8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solidFill>
                            <a:srgbClr val="FF0000"/>
                          </a:solidFill>
                          <a:effectLst/>
                        </a:rPr>
                        <a:t>7mm</a:t>
                      </a:r>
                      <a:endParaRPr lang="fr-FR" sz="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solidFill>
                            <a:srgbClr val="FF0000"/>
                          </a:solidFill>
                          <a:effectLst/>
                        </a:rPr>
                        <a:t>12,30mm</a:t>
                      </a:r>
                      <a:endParaRPr lang="fr-FR" sz="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7"/>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11,53mm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9,5mm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14mm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8"/>
                  </a:ext>
                </a:extLst>
              </a:tr>
              <a:tr h="186339">
                <a:tc rowSpan="2">
                  <a:txBody>
                    <a:bodyPr/>
                    <a:lstStyle/>
                    <a:p>
                      <a:pPr algn="ctr">
                        <a:lnSpc>
                          <a:spcPct val="150000"/>
                        </a:lnSpc>
                        <a:spcAft>
                          <a:spcPts val="0"/>
                        </a:spcAft>
                      </a:pPr>
                      <a:r>
                        <a:rPr lang="fr-FR" sz="800">
                          <a:effectLst/>
                        </a:rPr>
                        <a:t>rayon</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2,58cm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2,32cm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2,97cm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09"/>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2,7cm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2,4cm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3,1cm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0"/>
                  </a:ext>
                </a:extLst>
              </a:tr>
              <a:tr h="186339">
                <a:tc rowSpan="2">
                  <a:txBody>
                    <a:bodyPr/>
                    <a:lstStyle/>
                    <a:p>
                      <a:pPr algn="ctr">
                        <a:lnSpc>
                          <a:spcPct val="150000"/>
                        </a:lnSpc>
                        <a:spcAft>
                          <a:spcPts val="0"/>
                        </a:spcAft>
                      </a:pPr>
                      <a:r>
                        <a:rPr lang="fr-FR" sz="800">
                          <a:effectLst/>
                        </a:rPr>
                        <a:t>Hauteur glène</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45mm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39mm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51,5mm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1"/>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44.8mm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52mm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2"/>
                  </a:ext>
                </a:extLst>
              </a:tr>
              <a:tr h="186339">
                <a:tc rowSpan="2">
                  <a:txBody>
                    <a:bodyPr/>
                    <a:lstStyle/>
                    <a:p>
                      <a:pPr algn="ctr">
                        <a:lnSpc>
                          <a:spcPct val="150000"/>
                        </a:lnSpc>
                        <a:spcAft>
                          <a:spcPts val="0"/>
                        </a:spcAft>
                      </a:pPr>
                      <a:r>
                        <a:rPr lang="fr-FR" sz="800">
                          <a:effectLst/>
                        </a:rPr>
                        <a:t>Largeur glène</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31,5mm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33,8mm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3"/>
                  </a:ext>
                </a:extLst>
              </a:tr>
              <a:tr h="186339">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31mm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29mm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34mm</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4"/>
                  </a:ext>
                </a:extLst>
              </a:tr>
              <a:tr h="186339">
                <a:tc rowSpan="2">
                  <a:txBody>
                    <a:bodyPr/>
                    <a:lstStyle/>
                    <a:p>
                      <a:pPr algn="ctr">
                        <a:lnSpc>
                          <a:spcPct val="150000"/>
                        </a:lnSpc>
                        <a:spcAft>
                          <a:spcPts val="0"/>
                        </a:spcAft>
                      </a:pPr>
                      <a:r>
                        <a:rPr lang="fr-FR" sz="800">
                          <a:effectLst/>
                        </a:rPr>
                        <a:t>Surface extrémité supérieur de l’humérus</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Groupe A</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21,02cm2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17cm2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27cm2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5"/>
                  </a:ext>
                </a:extLst>
              </a:tr>
              <a:tr h="738941">
                <a:tc vMerge="1">
                  <a:txBody>
                    <a:bodyPr/>
                    <a:lstStyle/>
                    <a:p>
                      <a:endParaRPr lang="fr-FR"/>
                    </a:p>
                  </a:txBody>
                  <a:tcPr/>
                </a:tc>
                <a:tc>
                  <a:txBody>
                    <a:bodyPr/>
                    <a:lstStyle/>
                    <a:p>
                      <a:pPr algn="ctr">
                        <a:lnSpc>
                          <a:spcPct val="150000"/>
                        </a:lnSpc>
                        <a:spcAft>
                          <a:spcPts val="0"/>
                        </a:spcAft>
                      </a:pPr>
                      <a:r>
                        <a:rPr lang="fr-FR" sz="800">
                          <a:effectLst/>
                        </a:rPr>
                        <a:t>Groupe B</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23,62cm2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a:effectLst/>
                        </a:rPr>
                        <a:t>17,76cm2</a:t>
                      </a:r>
                      <a:endParaRPr lang="fr-FR" sz="8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tc>
                  <a:txBody>
                    <a:bodyPr/>
                    <a:lstStyle/>
                    <a:p>
                      <a:pPr algn="ctr">
                        <a:lnSpc>
                          <a:spcPct val="150000"/>
                        </a:lnSpc>
                        <a:spcAft>
                          <a:spcPts val="0"/>
                        </a:spcAft>
                      </a:pPr>
                      <a:r>
                        <a:rPr lang="fr-FR" sz="800" dirty="0">
                          <a:effectLst/>
                        </a:rPr>
                        <a:t>29,46cm2</a:t>
                      </a:r>
                      <a:endParaRPr lang="fr-FR" sz="8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9447" marR="49447" marT="0" marB="0" anchor="ctr"/>
                </a:tc>
                <a:extLst>
                  <a:ext uri="{0D108BD9-81ED-4DB2-BD59-A6C34878D82A}">
                    <a16:rowId xmlns:a16="http://schemas.microsoft.com/office/drawing/2014/main" val="10016"/>
                  </a:ext>
                </a:extLst>
              </a:tr>
            </a:tbl>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X-ray </a:t>
            </a:r>
            <a:r>
              <a:rPr lang="fr-FR" sz="6000" b="1" dirty="0" err="1">
                <a:solidFill>
                  <a:schemeClr val="bg1"/>
                </a:solidFill>
                <a:effectLst>
                  <a:outerShdw blurRad="38100" dist="38100" dir="2700000" algn="tl">
                    <a:srgbClr val="000000">
                      <a:alpha val="43137"/>
                    </a:srgbClr>
                  </a:outerShdw>
                </a:effectLst>
              </a:rPr>
              <a:t>findings</a:t>
            </a:r>
            <a:r>
              <a:rPr lang="fr-FR" sz="6000" b="1" dirty="0">
                <a:solidFill>
                  <a:schemeClr val="bg1"/>
                </a:solidFill>
                <a:effectLst>
                  <a:outerShdw blurRad="38100" dist="38100" dir="2700000" algn="tl">
                    <a:srgbClr val="000000">
                      <a:alpha val="43137"/>
                    </a:srgbClr>
                  </a:outerShdw>
                </a:effectLst>
              </a:rPr>
              <a:t> + LAMY profile</a:t>
            </a:r>
          </a:p>
        </p:txBody>
      </p:sp>
      <p:sp>
        <p:nvSpPr>
          <p:cNvPr id="2" name="ZoneTexte 1"/>
          <p:cNvSpPr txBox="1"/>
          <p:nvPr/>
        </p:nvSpPr>
        <p:spPr>
          <a:xfrm>
            <a:off x="128336" y="2277979"/>
            <a:ext cx="4539915" cy="584775"/>
          </a:xfrm>
          <a:prstGeom prst="rect">
            <a:avLst/>
          </a:prstGeom>
          <a:noFill/>
        </p:spPr>
        <p:txBody>
          <a:bodyPr wrap="square" rtlCol="0">
            <a:spAutoFit/>
          </a:bodyPr>
          <a:lstStyle/>
          <a:p>
            <a:pPr algn="ctr"/>
            <a:r>
              <a:rPr lang="fr-FR" sz="3200" dirty="0" smtClean="0">
                <a:solidFill>
                  <a:srgbClr val="FF0000"/>
                </a:solidFill>
                <a:latin typeface="Times New Roman" panose="02020603050405020304" pitchFamily="18" charset="0"/>
                <a:cs typeface="Times New Roman" panose="02020603050405020304" pitchFamily="18" charset="0"/>
              </a:rPr>
              <a:t>SUMMARY TABLE</a:t>
            </a:r>
            <a:endParaRPr lang="fr-FR"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139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Lesion assessment</a:t>
            </a:r>
          </a:p>
          <a:p>
            <a:pPr marL="0" indent="0">
              <a:buNone/>
            </a:pPr>
            <a:endParaRPr lang="en-US" sz="3600" b="1"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GROUP A</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fr-FR" sz="6000" b="1" dirty="0">
                <a:solidFill>
                  <a:schemeClr val="bg1"/>
                </a:solidFill>
                <a:effectLst>
                  <a:outerShdw blurRad="38100" dist="38100" dir="2700000" algn="tl">
                    <a:srgbClr val="000000">
                      <a:alpha val="43137"/>
                    </a:srgbClr>
                  </a:outerShdw>
                </a:effectLst>
              </a:rPr>
              <a:t>Magnetic </a:t>
            </a:r>
            <a:r>
              <a:rPr lang="fr-FR" sz="6000" b="1" dirty="0" err="1">
                <a:solidFill>
                  <a:schemeClr val="bg1"/>
                </a:solidFill>
                <a:effectLst>
                  <a:outerShdw blurRad="38100" dist="38100" dir="2700000" algn="tl">
                    <a:srgbClr val="000000">
                      <a:alpha val="43137"/>
                    </a:srgbClr>
                  </a:outerShdw>
                </a:effectLst>
              </a:rPr>
              <a:t>resonance</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imaging</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4022276453"/>
              </p:ext>
            </p:extLst>
          </p:nvPr>
        </p:nvGraphicFramePr>
        <p:xfrm>
          <a:off x="3225801" y="2956685"/>
          <a:ext cx="8127999" cy="845294"/>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2227213603"/>
                    </a:ext>
                  </a:extLst>
                </a:gridCol>
                <a:gridCol w="2709333">
                  <a:extLst>
                    <a:ext uri="{9D8B030D-6E8A-4147-A177-3AD203B41FA5}">
                      <a16:colId xmlns:a16="http://schemas.microsoft.com/office/drawing/2014/main" val="3323187722"/>
                    </a:ext>
                  </a:extLst>
                </a:gridCol>
                <a:gridCol w="2709333">
                  <a:extLst>
                    <a:ext uri="{9D8B030D-6E8A-4147-A177-3AD203B41FA5}">
                      <a16:colId xmlns:a16="http://schemas.microsoft.com/office/drawing/2014/main" val="3311002416"/>
                    </a:ext>
                  </a:extLst>
                </a:gridCol>
              </a:tblGrid>
              <a:tr h="422647">
                <a:tc>
                  <a:txBody>
                    <a:bodyPr/>
                    <a:lstStyle/>
                    <a:p>
                      <a:pPr algn="ctr"/>
                      <a:r>
                        <a:rPr lang="fr-FR" dirty="0" smtClean="0">
                          <a:latin typeface="Times New Roman" panose="02020603050405020304" pitchFamily="18" charset="0"/>
                          <a:cs typeface="Times New Roman" panose="02020603050405020304" pitchFamily="18" charset="0"/>
                        </a:rPr>
                        <a:t>SUPRA SPINATUS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SUBSCAPULARIS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INFRA SPINATUS</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8180272"/>
                  </a:ext>
                </a:extLst>
              </a:tr>
              <a:tr h="422647">
                <a:tc>
                  <a:txBody>
                    <a:bodyPr/>
                    <a:lstStyle/>
                    <a:p>
                      <a:pPr algn="ctr"/>
                      <a:r>
                        <a:rPr lang="fr-FR" b="1" dirty="0" smtClean="0">
                          <a:solidFill>
                            <a:srgbClr val="FF0000"/>
                          </a:solidFill>
                          <a:latin typeface="Times New Roman" panose="02020603050405020304" pitchFamily="18" charset="0"/>
                          <a:cs typeface="Times New Roman" panose="02020603050405020304" pitchFamily="18" charset="0"/>
                        </a:rPr>
                        <a:t>ALL</a:t>
                      </a:r>
                      <a:endParaRPr lang="fr-FR"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8 CASES</a:t>
                      </a:r>
                      <a:r>
                        <a:rPr lang="fr-FR" baseline="0" dirty="0" smtClean="0">
                          <a:latin typeface="Times New Roman" panose="02020603050405020304" pitchFamily="18" charset="0"/>
                          <a:cs typeface="Times New Roman" panose="02020603050405020304" pitchFamily="18" charset="0"/>
                        </a:rPr>
                        <a:t> ( 33 %)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15 CASES ( 44 %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2029745"/>
                  </a:ext>
                </a:extLst>
              </a:tr>
            </a:tbl>
          </a:graphicData>
        </a:graphic>
      </p:graphicFrame>
    </p:spTree>
    <p:extLst>
      <p:ext uri="{BB962C8B-B14F-4D97-AF65-F5344CB8AC3E}">
        <p14:creationId xmlns:p14="http://schemas.microsoft.com/office/powerpoint/2010/main" val="2569876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en-US" sz="3200" b="1" dirty="0">
                <a:latin typeface="Times New Roman" panose="02020603050405020304" pitchFamily="18" charset="0"/>
                <a:ea typeface="Tahoma" panose="020B0604030504040204" pitchFamily="34" charset="0"/>
                <a:cs typeface="Times New Roman" panose="02020603050405020304" pitchFamily="18" charset="0"/>
              </a:rPr>
              <a:t>Stage of tendon retraction according to </a:t>
            </a:r>
            <a:r>
              <a:rPr lang="en-US" sz="3200" b="1" dirty="0" err="1">
                <a:latin typeface="Times New Roman" panose="02020603050405020304" pitchFamily="18" charset="0"/>
                <a:ea typeface="Tahoma" panose="020B0604030504040204" pitchFamily="34" charset="0"/>
                <a:cs typeface="Times New Roman" panose="02020603050405020304" pitchFamily="18" charset="0"/>
              </a:rPr>
              <a:t>Patte's</a:t>
            </a:r>
            <a:r>
              <a:rPr lang="en-US" sz="3200" b="1" dirty="0">
                <a:latin typeface="Times New Roman" panose="02020603050405020304" pitchFamily="18" charset="0"/>
                <a:ea typeface="Tahoma" panose="020B0604030504040204" pitchFamily="34" charset="0"/>
                <a:cs typeface="Times New Roman" panose="02020603050405020304" pitchFamily="18" charset="0"/>
              </a:rPr>
              <a:t> </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classification</a:t>
            </a:r>
            <a:endParaRPr lang="fr-FR" sz="32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2539028468"/>
              </p:ext>
            </p:extLst>
          </p:nvPr>
        </p:nvGraphicFramePr>
        <p:xfrm>
          <a:off x="4844716" y="2703805"/>
          <a:ext cx="5513746" cy="299114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fr-FR" sz="6000" b="1" dirty="0">
                <a:solidFill>
                  <a:schemeClr val="bg1"/>
                </a:solidFill>
                <a:effectLst>
                  <a:outerShdw blurRad="38100" dist="38100" dir="2700000" algn="tl">
                    <a:srgbClr val="000000">
                      <a:alpha val="43137"/>
                    </a:srgbClr>
                  </a:outerShdw>
                </a:effectLst>
              </a:rPr>
              <a:t>Magnetic </a:t>
            </a:r>
            <a:r>
              <a:rPr lang="fr-FR" sz="6000" b="1" dirty="0" err="1">
                <a:solidFill>
                  <a:schemeClr val="bg1"/>
                </a:solidFill>
                <a:effectLst>
                  <a:outerShdw blurRad="38100" dist="38100" dir="2700000" algn="tl">
                    <a:srgbClr val="000000">
                      <a:alpha val="43137"/>
                    </a:srgbClr>
                  </a:outerShdw>
                </a:effectLst>
              </a:rPr>
              <a:t>resonance</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imaging</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595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ü"/>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INTRODUCTION</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10" y="2042777"/>
            <a:ext cx="6173729" cy="3267160"/>
          </a:xfrm>
          <a:prstGeom prst="rect">
            <a:avLst/>
          </a:prstGeom>
        </p:spPr>
      </p:pic>
    </p:spTree>
    <p:extLst>
      <p:ext uri="{BB962C8B-B14F-4D97-AF65-F5344CB8AC3E}">
        <p14:creationId xmlns:p14="http://schemas.microsoft.com/office/powerpoint/2010/main" val="683827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en-US" sz="3200" b="1" dirty="0">
                <a:latin typeface="Times New Roman" panose="02020603050405020304" pitchFamily="18" charset="0"/>
                <a:ea typeface="Tahoma" panose="020B0604030504040204" pitchFamily="34" charset="0"/>
                <a:cs typeface="Times New Roman" panose="02020603050405020304" pitchFamily="18" charset="0"/>
              </a:rPr>
              <a:t>Grade of Fat Degeneration according to the equivalent of the </a:t>
            </a:r>
            <a:r>
              <a:rPr lang="en-US" sz="3200" b="1" dirty="0" err="1">
                <a:latin typeface="Times New Roman" panose="02020603050405020304" pitchFamily="18" charset="0"/>
                <a:ea typeface="Tahoma" panose="020B0604030504040204" pitchFamily="34" charset="0"/>
                <a:cs typeface="Times New Roman" panose="02020603050405020304" pitchFamily="18" charset="0"/>
              </a:rPr>
              <a:t>Goutallier</a:t>
            </a:r>
            <a:r>
              <a:rPr lang="en-US" sz="3200" b="1" dirty="0">
                <a:latin typeface="Times New Roman" panose="02020603050405020304" pitchFamily="18" charset="0"/>
                <a:ea typeface="Tahoma" panose="020B0604030504040204" pitchFamily="34" charset="0"/>
                <a:cs typeface="Times New Roman" panose="02020603050405020304" pitchFamily="18" charset="0"/>
              </a:rPr>
              <a:t> </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classification</a:t>
            </a:r>
            <a:endParaRPr lang="fr-FR" sz="3200" dirty="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Graphique 3"/>
          <p:cNvGraphicFramePr/>
          <p:nvPr>
            <p:extLst>
              <p:ext uri="{D42A27DB-BD31-4B8C-83A1-F6EECF244321}">
                <p14:modId xmlns:p14="http://schemas.microsoft.com/office/powerpoint/2010/main" val="101804887"/>
              </p:ext>
            </p:extLst>
          </p:nvPr>
        </p:nvGraphicFramePr>
        <p:xfrm>
          <a:off x="3269960" y="3160295"/>
          <a:ext cx="6162797" cy="255069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fr-FR" sz="6000" b="1" dirty="0">
                <a:solidFill>
                  <a:schemeClr val="bg1"/>
                </a:solidFill>
                <a:effectLst>
                  <a:outerShdw blurRad="38100" dist="38100" dir="2700000" algn="tl">
                    <a:srgbClr val="000000">
                      <a:alpha val="43137"/>
                    </a:srgbClr>
                  </a:outerShdw>
                </a:effectLst>
              </a:rPr>
              <a:t>Magnetic </a:t>
            </a:r>
            <a:r>
              <a:rPr lang="fr-FR" sz="6000" b="1" dirty="0" err="1">
                <a:solidFill>
                  <a:schemeClr val="bg1"/>
                </a:solidFill>
                <a:effectLst>
                  <a:outerShdw blurRad="38100" dist="38100" dir="2700000" algn="tl">
                    <a:srgbClr val="000000">
                      <a:alpha val="43137"/>
                    </a:srgbClr>
                  </a:outerShdw>
                </a:effectLst>
              </a:rPr>
              <a:t>resonance</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imaging</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5082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3200" b="1" dirty="0">
                <a:latin typeface="Times New Roman" panose="02020603050405020304" pitchFamily="18" charset="0"/>
                <a:ea typeface="Tahoma" panose="020B0604030504040204" pitchFamily="34" charset="0"/>
                <a:cs typeface="Times New Roman" panose="02020603050405020304" pitchFamily="18" charset="0"/>
              </a:rPr>
              <a:t>Tangent </a:t>
            </a:r>
            <a:r>
              <a:rPr lang="fr-FR" sz="3200" b="1" dirty="0" err="1" smtClean="0">
                <a:latin typeface="Times New Roman" panose="02020603050405020304" pitchFamily="18" charset="0"/>
                <a:ea typeface="Tahoma" panose="020B0604030504040204" pitchFamily="34" charset="0"/>
                <a:cs typeface="Times New Roman" panose="02020603050405020304" pitchFamily="18" charset="0"/>
              </a:rPr>
              <a:t>sign</a:t>
            </a:r>
            <a:endParaRPr lang="fr-FR" sz="3200" dirty="0">
              <a:latin typeface="Times New Roman" panose="02020603050405020304" pitchFamily="18" charset="0"/>
              <a:cs typeface="Times New Roman" panose="02020603050405020304" pitchFamily="18" charset="0"/>
            </a:endParaRPr>
          </a:p>
        </p:txBody>
      </p:sp>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fr-FR" sz="6000" b="1" dirty="0">
                <a:solidFill>
                  <a:schemeClr val="bg1"/>
                </a:solidFill>
                <a:effectLst>
                  <a:outerShdw blurRad="38100" dist="38100" dir="2700000" algn="tl">
                    <a:srgbClr val="000000">
                      <a:alpha val="43137"/>
                    </a:srgbClr>
                  </a:outerShdw>
                </a:effectLst>
              </a:rPr>
              <a:t>Magnetic </a:t>
            </a:r>
            <a:r>
              <a:rPr lang="fr-FR" sz="6000" b="1" dirty="0" err="1">
                <a:solidFill>
                  <a:schemeClr val="bg1"/>
                </a:solidFill>
                <a:effectLst>
                  <a:outerShdw blurRad="38100" dist="38100" dir="2700000" algn="tl">
                    <a:srgbClr val="000000">
                      <a:alpha val="43137"/>
                    </a:srgbClr>
                  </a:outerShdw>
                </a:effectLst>
              </a:rPr>
              <a:t>resonance</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imaging</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3949196339"/>
              </p:ext>
            </p:extLst>
          </p:nvPr>
        </p:nvGraphicFramePr>
        <p:xfrm>
          <a:off x="1005305" y="2828529"/>
          <a:ext cx="8128000" cy="914400"/>
        </p:xfrm>
        <a:graphic>
          <a:graphicData uri="http://schemas.openxmlformats.org/drawingml/2006/table">
            <a:tbl>
              <a:tblPr firstRow="1" bandRow="1">
                <a:tableStyleId>{5DA37D80-6434-44D0-A028-1B22A696006F}</a:tableStyleId>
              </a:tblPr>
              <a:tblGrid>
                <a:gridCol w="4064000">
                  <a:extLst>
                    <a:ext uri="{9D8B030D-6E8A-4147-A177-3AD203B41FA5}">
                      <a16:colId xmlns:a16="http://schemas.microsoft.com/office/drawing/2014/main" val="226791127"/>
                    </a:ext>
                  </a:extLst>
                </a:gridCol>
                <a:gridCol w="4064000">
                  <a:extLst>
                    <a:ext uri="{9D8B030D-6E8A-4147-A177-3AD203B41FA5}">
                      <a16:colId xmlns:a16="http://schemas.microsoft.com/office/drawing/2014/main" val="2934364077"/>
                    </a:ext>
                  </a:extLst>
                </a:gridCol>
              </a:tblGrid>
              <a:tr h="370840">
                <a:tc>
                  <a:txBody>
                    <a:bodyPr/>
                    <a:lstStyle/>
                    <a:p>
                      <a:pPr algn="ctr"/>
                      <a:r>
                        <a:rPr lang="fr-FR" sz="2400" dirty="0" smtClean="0">
                          <a:latin typeface="Times New Roman" panose="02020603050405020304" pitchFamily="18" charset="0"/>
                          <a:cs typeface="Times New Roman" panose="02020603050405020304" pitchFamily="18" charset="0"/>
                        </a:rPr>
                        <a:t>NEGATIVE</a:t>
                      </a:r>
                      <a:endParaRPr lang="fr-FR" sz="2400" dirty="0">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POSITIVE</a:t>
                      </a:r>
                      <a:endParaRPr lang="fr-F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7853308"/>
                  </a:ext>
                </a:extLst>
              </a:tr>
              <a:tr h="370840">
                <a:tc>
                  <a:txBody>
                    <a:bodyPr/>
                    <a:lstStyle/>
                    <a:p>
                      <a:pPr algn="ctr"/>
                      <a:r>
                        <a:rPr lang="fr-FR" sz="2400" b="1" dirty="0" smtClean="0">
                          <a:solidFill>
                            <a:srgbClr val="FF0000"/>
                          </a:solidFill>
                          <a:latin typeface="Times New Roman" panose="02020603050405020304" pitchFamily="18" charset="0"/>
                          <a:cs typeface="Times New Roman" panose="02020603050405020304" pitchFamily="18" charset="0"/>
                        </a:rPr>
                        <a:t>82 %</a:t>
                      </a:r>
                      <a:endParaRPr lang="fr-FR"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fr-FR" sz="2400" dirty="0" smtClean="0">
                          <a:latin typeface="Times New Roman" panose="02020603050405020304" pitchFamily="18" charset="0"/>
                          <a:cs typeface="Times New Roman" panose="02020603050405020304" pitchFamily="18" charset="0"/>
                        </a:rPr>
                        <a:t>18 %</a:t>
                      </a:r>
                      <a:endParaRPr lang="fr-F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3563192"/>
                  </a:ext>
                </a:extLst>
              </a:tr>
            </a:tbl>
          </a:graphicData>
        </a:graphic>
      </p:graphicFrame>
    </p:spTree>
    <p:extLst>
      <p:ext uri="{BB962C8B-B14F-4D97-AF65-F5344CB8AC3E}">
        <p14:creationId xmlns:p14="http://schemas.microsoft.com/office/powerpoint/2010/main" val="2935381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sz="3600" b="1" dirty="0">
                <a:latin typeface="Times New Roman" panose="02020603050405020304" pitchFamily="18" charset="0"/>
                <a:ea typeface="Tahoma" panose="020B0604030504040204" pitchFamily="34" charset="0"/>
                <a:cs typeface="Times New Roman" panose="02020603050405020304" pitchFamily="18" charset="0"/>
              </a:rPr>
              <a:t>Occupancy ratio </a:t>
            </a:r>
          </a:p>
          <a:p>
            <a:pPr marL="0" indent="0">
              <a:buNone/>
            </a:pPr>
            <a:endParaRPr lang="fr-FR" dirty="0"/>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fr-FR" sz="6000" b="1" dirty="0">
                <a:solidFill>
                  <a:schemeClr val="bg1"/>
                </a:solidFill>
                <a:effectLst>
                  <a:outerShdw blurRad="38100" dist="38100" dir="2700000" algn="tl">
                    <a:srgbClr val="000000">
                      <a:alpha val="43137"/>
                    </a:srgbClr>
                  </a:outerShdw>
                </a:effectLst>
              </a:rPr>
              <a:t>Magnetic </a:t>
            </a:r>
            <a:r>
              <a:rPr lang="fr-FR" sz="6000" b="1" dirty="0" err="1">
                <a:solidFill>
                  <a:schemeClr val="bg1"/>
                </a:solidFill>
                <a:effectLst>
                  <a:outerShdw blurRad="38100" dist="38100" dir="2700000" algn="tl">
                    <a:srgbClr val="000000">
                      <a:alpha val="43137"/>
                    </a:srgbClr>
                  </a:outerShdw>
                </a:effectLst>
              </a:rPr>
              <a:t>resonance</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imaging</a:t>
            </a:r>
            <a:r>
              <a:rPr lang="fr-FR" sz="6000" b="1" dirty="0">
                <a:solidFill>
                  <a:schemeClr val="bg1"/>
                </a:solidFill>
                <a:effectLst>
                  <a:outerShdw blurRad="38100" dist="38100" dir="2700000" algn="tl">
                    <a:srgbClr val="000000">
                      <a:alpha val="43137"/>
                    </a:srgbClr>
                  </a:outerShdw>
                </a:effectLst>
              </a:rPr>
              <a:t> </a:t>
            </a:r>
            <a:r>
              <a:rPr lang="fr-FR" sz="6000" b="1" dirty="0" err="1">
                <a:solidFill>
                  <a:schemeClr val="bg1"/>
                </a:solidFill>
                <a:effectLst>
                  <a:outerShdw blurRad="38100" dist="38100" dir="2700000" algn="tl">
                    <a:srgbClr val="000000">
                      <a:alpha val="43137"/>
                    </a:srgbClr>
                  </a:outerShdw>
                </a:effectLst>
              </a:rPr>
              <a:t>findings</a:t>
            </a:r>
            <a:endParaRPr lang="fr-FR" sz="6000" b="1" dirty="0">
              <a:solidFill>
                <a:schemeClr val="bg1"/>
              </a:solidFill>
              <a:effectLst>
                <a:outerShdw blurRad="38100" dist="38100" dir="2700000" algn="tl">
                  <a:srgbClr val="000000">
                    <a:alpha val="43137"/>
                  </a:srgbClr>
                </a:outerShdw>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1519173569"/>
              </p:ext>
            </p:extLst>
          </p:nvPr>
        </p:nvGraphicFramePr>
        <p:xfrm>
          <a:off x="838200" y="2997645"/>
          <a:ext cx="8128000" cy="792480"/>
        </p:xfrm>
        <a:graphic>
          <a:graphicData uri="http://schemas.openxmlformats.org/drawingml/2006/table">
            <a:tbl>
              <a:tblPr firstRow="1" bandRow="1">
                <a:tableStyleId>{0E3FDE45-AF77-4B5C-9715-49D594BDF05E}</a:tableStyleId>
              </a:tblPr>
              <a:tblGrid>
                <a:gridCol w="4064000">
                  <a:extLst>
                    <a:ext uri="{9D8B030D-6E8A-4147-A177-3AD203B41FA5}">
                      <a16:colId xmlns:a16="http://schemas.microsoft.com/office/drawing/2014/main" val="3163580974"/>
                    </a:ext>
                  </a:extLst>
                </a:gridCol>
                <a:gridCol w="4064000">
                  <a:extLst>
                    <a:ext uri="{9D8B030D-6E8A-4147-A177-3AD203B41FA5}">
                      <a16:colId xmlns:a16="http://schemas.microsoft.com/office/drawing/2014/main" val="1625118447"/>
                    </a:ext>
                  </a:extLst>
                </a:gridCol>
              </a:tblGrid>
              <a:tr h="370840">
                <a:tc>
                  <a:txBody>
                    <a:bodyPr/>
                    <a:lstStyle/>
                    <a:p>
                      <a:pPr algn="ctr"/>
                      <a:r>
                        <a:rPr lang="fr-FR" sz="2000" dirty="0" smtClean="0">
                          <a:latin typeface="Times New Roman" panose="02020603050405020304" pitchFamily="18" charset="0"/>
                          <a:cs typeface="Times New Roman" panose="02020603050405020304" pitchFamily="18" charset="0"/>
                        </a:rPr>
                        <a:t>AVERAGE</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MIN / MAX</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036742"/>
                  </a:ext>
                </a:extLst>
              </a:tr>
              <a:tr h="370840">
                <a:tc>
                  <a:txBody>
                    <a:bodyPr/>
                    <a:lstStyle/>
                    <a:p>
                      <a:pPr algn="ctr"/>
                      <a:r>
                        <a:rPr lang="fr-FR" sz="2000" dirty="0" smtClean="0">
                          <a:latin typeface="Times New Roman" panose="02020603050405020304" pitchFamily="18" charset="0"/>
                          <a:cs typeface="Times New Roman" panose="02020603050405020304" pitchFamily="18" charset="0"/>
                        </a:rPr>
                        <a:t>0,69</a:t>
                      </a:r>
                      <a:endParaRPr lang="fr-FR" sz="2000" dirty="0">
                        <a:latin typeface="Times New Roman" panose="02020603050405020304" pitchFamily="18" charset="0"/>
                        <a:cs typeface="Times New Roman" panose="02020603050405020304" pitchFamily="18" charset="0"/>
                      </a:endParaRPr>
                    </a:p>
                  </a:txBody>
                  <a:tcPr/>
                </a:tc>
                <a:tc>
                  <a:txBody>
                    <a:bodyPr/>
                    <a:lstStyle/>
                    <a:p>
                      <a:pPr algn="ctr"/>
                      <a:r>
                        <a:rPr lang="fr-FR" sz="2000" dirty="0" smtClean="0">
                          <a:latin typeface="Times New Roman" panose="02020603050405020304" pitchFamily="18" charset="0"/>
                          <a:cs typeface="Times New Roman" panose="02020603050405020304" pitchFamily="18" charset="0"/>
                        </a:rPr>
                        <a:t>0,4</a:t>
                      </a:r>
                      <a:r>
                        <a:rPr lang="fr-FR" sz="2000" baseline="0" dirty="0" smtClean="0">
                          <a:latin typeface="Times New Roman" panose="02020603050405020304" pitchFamily="18" charset="0"/>
                          <a:cs typeface="Times New Roman" panose="02020603050405020304" pitchFamily="18" charset="0"/>
                        </a:rPr>
                        <a:t> / 0,9</a:t>
                      </a:r>
                      <a:endParaRPr lang="fr-FR"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6821321"/>
                  </a:ext>
                </a:extLst>
              </a:tr>
            </a:tbl>
          </a:graphicData>
        </a:graphic>
      </p:graphicFrame>
    </p:spTree>
    <p:extLst>
      <p:ext uri="{BB962C8B-B14F-4D97-AF65-F5344CB8AC3E}">
        <p14:creationId xmlns:p14="http://schemas.microsoft.com/office/powerpoint/2010/main" val="1364712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1897186"/>
              </p:ext>
            </p:extLst>
          </p:nvPr>
        </p:nvGraphicFramePr>
        <p:xfrm>
          <a:off x="3128645" y="2366804"/>
          <a:ext cx="5934710" cy="2988310"/>
        </p:xfrm>
        <a:graphic>
          <a:graphicData uri="http://schemas.openxmlformats.org/drawingml/2006/table">
            <a:tbl>
              <a:tblPr firstRow="1" firstCol="1" bandRow="1">
                <a:tableStyleId>{5C22544A-7EE6-4342-B048-85BDC9FD1C3A}</a:tableStyleId>
              </a:tblPr>
              <a:tblGrid>
                <a:gridCol w="1483360">
                  <a:extLst>
                    <a:ext uri="{9D8B030D-6E8A-4147-A177-3AD203B41FA5}">
                      <a16:colId xmlns:a16="http://schemas.microsoft.com/office/drawing/2014/main" val="20000"/>
                    </a:ext>
                  </a:extLst>
                </a:gridCol>
                <a:gridCol w="1483360">
                  <a:extLst>
                    <a:ext uri="{9D8B030D-6E8A-4147-A177-3AD203B41FA5}">
                      <a16:colId xmlns:a16="http://schemas.microsoft.com/office/drawing/2014/main" val="20001"/>
                    </a:ext>
                  </a:extLst>
                </a:gridCol>
                <a:gridCol w="1483995">
                  <a:extLst>
                    <a:ext uri="{9D8B030D-6E8A-4147-A177-3AD203B41FA5}">
                      <a16:colId xmlns:a16="http://schemas.microsoft.com/office/drawing/2014/main" val="20002"/>
                    </a:ext>
                  </a:extLst>
                </a:gridCol>
                <a:gridCol w="1483995">
                  <a:extLst>
                    <a:ext uri="{9D8B030D-6E8A-4147-A177-3AD203B41FA5}">
                      <a16:colId xmlns:a16="http://schemas.microsoft.com/office/drawing/2014/main" val="20003"/>
                    </a:ext>
                  </a:extLst>
                </a:gridCol>
              </a:tblGrid>
              <a:tr h="614045">
                <a:tc>
                  <a:txBody>
                    <a:bodyPr/>
                    <a:lstStyle/>
                    <a:p>
                      <a:pPr algn="ctr">
                        <a:lnSpc>
                          <a:spcPct val="150000"/>
                        </a:lnSpc>
                        <a:spcAft>
                          <a:spcPts val="0"/>
                        </a:spcAft>
                      </a:pPr>
                      <a:r>
                        <a:rPr lang="fr-FR" sz="1100" dirty="0">
                          <a:effectLst/>
                        </a:rPr>
                        <a:t> </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Groupe A</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Groupe B</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Significant correlation with CSA&gt;35°.</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614045">
                <a:tc>
                  <a:txBody>
                    <a:bodyPr/>
                    <a:lstStyle/>
                    <a:p>
                      <a:pPr algn="ctr">
                        <a:lnSpc>
                          <a:spcPct val="150000"/>
                        </a:lnSpc>
                        <a:spcAft>
                          <a:spcPts val="0"/>
                        </a:spcAft>
                      </a:pPr>
                      <a:r>
                        <a:rPr lang="fr-FR" sz="1100" dirty="0">
                          <a:effectLst/>
                        </a:rPr>
                        <a:t>Age (</a:t>
                      </a:r>
                      <a:r>
                        <a:rPr lang="fr-FR" sz="1100" dirty="0" err="1">
                          <a:effectLst/>
                        </a:rPr>
                        <a:t>average</a:t>
                      </a:r>
                      <a:r>
                        <a:rPr lang="fr-FR" sz="1100" dirty="0">
                          <a:effectLst/>
                        </a:rPr>
                        <a:t>)</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solidFill>
                            <a:srgbClr val="FF0000"/>
                          </a:solidFill>
                          <a:effectLst/>
                        </a:rPr>
                        <a:t>57.7 </a:t>
                      </a:r>
                      <a:r>
                        <a:rPr lang="fr-FR" sz="1100" dirty="0" err="1">
                          <a:solidFill>
                            <a:srgbClr val="FF0000"/>
                          </a:solidFill>
                          <a:effectLst/>
                        </a:rPr>
                        <a:t>years</a:t>
                      </a:r>
                      <a:endParaRPr lang="fr-FR"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solidFill>
                            <a:srgbClr val="FF0000"/>
                          </a:solidFill>
                          <a:effectLst/>
                        </a:rPr>
                        <a:t>29  </a:t>
                      </a:r>
                      <a:r>
                        <a:rPr lang="fr-FR" sz="1100" dirty="0" err="1">
                          <a:solidFill>
                            <a:srgbClr val="FF0000"/>
                          </a:solidFill>
                          <a:effectLst/>
                        </a:rPr>
                        <a:t>years</a:t>
                      </a:r>
                      <a:endParaRPr lang="fr-FR"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solidFill>
                            <a:srgbClr val="FF0000"/>
                          </a:solidFill>
                          <a:effectLst/>
                        </a:rPr>
                        <a:t>Significant correlation</a:t>
                      </a:r>
                    </a:p>
                    <a:p>
                      <a:pPr algn="ctr">
                        <a:lnSpc>
                          <a:spcPct val="150000"/>
                        </a:lnSpc>
                        <a:spcAft>
                          <a:spcPts val="0"/>
                        </a:spcAft>
                      </a:pPr>
                      <a:r>
                        <a:rPr lang="en-US" sz="1100" dirty="0">
                          <a:solidFill>
                            <a:srgbClr val="FF0000"/>
                          </a:solidFill>
                          <a:effectLst/>
                        </a:rPr>
                        <a:t>With advanced age p=0.035</a:t>
                      </a:r>
                      <a:endParaRPr lang="fr-FR"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14045">
                <a:tc>
                  <a:txBody>
                    <a:bodyPr/>
                    <a:lstStyle/>
                    <a:p>
                      <a:pPr algn="ctr">
                        <a:lnSpc>
                          <a:spcPct val="150000"/>
                        </a:lnSpc>
                        <a:spcAft>
                          <a:spcPts val="0"/>
                        </a:spcAft>
                      </a:pPr>
                      <a:r>
                        <a:rPr lang="fr-FR" sz="1100" dirty="0">
                          <a:effectLst/>
                        </a:rPr>
                        <a:t>Sexe</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Predominantly female. sex ratio=.05</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Predominantly male. Sex ratio=15.1</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effectLst/>
                        </a:rPr>
                        <a:t>No </a:t>
                      </a:r>
                      <a:r>
                        <a:rPr lang="fr-FR" sz="1100" dirty="0" err="1">
                          <a:effectLst/>
                        </a:rPr>
                        <a:t>significant</a:t>
                      </a:r>
                      <a:r>
                        <a:rPr lang="fr-FR" sz="1100" dirty="0">
                          <a:effectLst/>
                        </a:rPr>
                        <a:t> </a:t>
                      </a:r>
                      <a:r>
                        <a:rPr lang="fr-FR" sz="1100" dirty="0" err="1">
                          <a:effectLst/>
                        </a:rPr>
                        <a:t>correlation</a:t>
                      </a:r>
                      <a:r>
                        <a:rPr lang="fr-FR" sz="1100" dirty="0">
                          <a:effectLst/>
                        </a:rPr>
                        <a:t> p=0.72</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14045">
                <a:tc>
                  <a:txBody>
                    <a:bodyPr/>
                    <a:lstStyle/>
                    <a:p>
                      <a:pPr algn="ctr">
                        <a:lnSpc>
                          <a:spcPct val="150000"/>
                        </a:lnSpc>
                        <a:spcAft>
                          <a:spcPts val="0"/>
                        </a:spcAft>
                      </a:pPr>
                      <a:r>
                        <a:rPr lang="fr-FR" sz="1100" dirty="0">
                          <a:effectLst/>
                        </a:rPr>
                        <a:t>Profession</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7 field agents</a:t>
                      </a:r>
                    </a:p>
                    <a:p>
                      <a:pPr algn="ctr">
                        <a:lnSpc>
                          <a:spcPct val="150000"/>
                        </a:lnSpc>
                        <a:spcAft>
                          <a:spcPts val="0"/>
                        </a:spcAft>
                      </a:pPr>
                      <a:r>
                        <a:rPr lang="en-US" sz="1100" dirty="0">
                          <a:effectLst/>
                        </a:rPr>
                        <a:t>12 administrative staff</a:t>
                      </a:r>
                    </a:p>
                    <a:p>
                      <a:pPr algn="ctr">
                        <a:lnSpc>
                          <a:spcPct val="150000"/>
                        </a:lnSpc>
                        <a:spcAft>
                          <a:spcPts val="0"/>
                        </a:spcAft>
                      </a:pPr>
                      <a:r>
                        <a:rPr lang="en-US" sz="1100" dirty="0">
                          <a:effectLst/>
                        </a:rPr>
                        <a:t>14 non-professional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30 field agents</a:t>
                      </a:r>
                    </a:p>
                    <a:p>
                      <a:pPr algn="ctr">
                        <a:lnSpc>
                          <a:spcPct val="150000"/>
                        </a:lnSpc>
                        <a:spcAft>
                          <a:spcPts val="0"/>
                        </a:spcAft>
                      </a:pPr>
                      <a:r>
                        <a:rPr lang="en-US" sz="1100" dirty="0">
                          <a:effectLst/>
                        </a:rPr>
                        <a:t>3 administrative agents</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No significant correlation with profession</a:t>
                      </a:r>
                    </a:p>
                    <a:p>
                      <a:pPr algn="ctr">
                        <a:lnSpc>
                          <a:spcPct val="150000"/>
                        </a:lnSpc>
                        <a:spcAft>
                          <a:spcPts val="0"/>
                        </a:spcAft>
                      </a:pPr>
                      <a:r>
                        <a:rPr lang="en-US" sz="1100" dirty="0">
                          <a:effectLst/>
                        </a:rPr>
                        <a:t>P=0,13</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Analytical</a:t>
            </a:r>
            <a:r>
              <a:rPr lang="fr-FR" sz="6000" b="1" dirty="0">
                <a:solidFill>
                  <a:schemeClr val="bg1"/>
                </a:solidFill>
                <a:effectLst>
                  <a:outerShdw blurRad="38100" dist="38100" dir="2700000" algn="tl">
                    <a:srgbClr val="000000">
                      <a:alpha val="43137"/>
                    </a:srgbClr>
                  </a:outerShdw>
                </a:effectLst>
              </a:rPr>
              <a:t> study </a:t>
            </a:r>
          </a:p>
        </p:txBody>
      </p:sp>
    </p:spTree>
    <p:extLst>
      <p:ext uri="{BB962C8B-B14F-4D97-AF65-F5344CB8AC3E}">
        <p14:creationId xmlns:p14="http://schemas.microsoft.com/office/powerpoint/2010/main" val="3108045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75923794"/>
              </p:ext>
            </p:extLst>
          </p:nvPr>
        </p:nvGraphicFramePr>
        <p:xfrm>
          <a:off x="3679371" y="1761016"/>
          <a:ext cx="4212419" cy="5020780"/>
        </p:xfrm>
        <a:graphic>
          <a:graphicData uri="http://schemas.openxmlformats.org/drawingml/2006/table">
            <a:tbl>
              <a:tblPr firstRow="1" firstCol="1" bandRow="1">
                <a:tableStyleId>{5C22544A-7EE6-4342-B048-85BDC9FD1C3A}</a:tableStyleId>
              </a:tblPr>
              <a:tblGrid>
                <a:gridCol w="726311">
                  <a:extLst>
                    <a:ext uri="{9D8B030D-6E8A-4147-A177-3AD203B41FA5}">
                      <a16:colId xmlns:a16="http://schemas.microsoft.com/office/drawing/2014/main" val="20000"/>
                    </a:ext>
                  </a:extLst>
                </a:gridCol>
                <a:gridCol w="728152">
                  <a:extLst>
                    <a:ext uri="{9D8B030D-6E8A-4147-A177-3AD203B41FA5}">
                      <a16:colId xmlns:a16="http://schemas.microsoft.com/office/drawing/2014/main" val="20001"/>
                    </a:ext>
                  </a:extLst>
                </a:gridCol>
                <a:gridCol w="728612">
                  <a:extLst>
                    <a:ext uri="{9D8B030D-6E8A-4147-A177-3AD203B41FA5}">
                      <a16:colId xmlns:a16="http://schemas.microsoft.com/office/drawing/2014/main" val="20002"/>
                    </a:ext>
                  </a:extLst>
                </a:gridCol>
                <a:gridCol w="728612">
                  <a:extLst>
                    <a:ext uri="{9D8B030D-6E8A-4147-A177-3AD203B41FA5}">
                      <a16:colId xmlns:a16="http://schemas.microsoft.com/office/drawing/2014/main" val="20003"/>
                    </a:ext>
                  </a:extLst>
                </a:gridCol>
                <a:gridCol w="728612">
                  <a:extLst>
                    <a:ext uri="{9D8B030D-6E8A-4147-A177-3AD203B41FA5}">
                      <a16:colId xmlns:a16="http://schemas.microsoft.com/office/drawing/2014/main" val="20004"/>
                    </a:ext>
                  </a:extLst>
                </a:gridCol>
                <a:gridCol w="572120">
                  <a:extLst>
                    <a:ext uri="{9D8B030D-6E8A-4147-A177-3AD203B41FA5}">
                      <a16:colId xmlns:a16="http://schemas.microsoft.com/office/drawing/2014/main" val="20005"/>
                    </a:ext>
                  </a:extLst>
                </a:gridCol>
              </a:tblGrid>
              <a:tr h="537941">
                <a:tc>
                  <a:txBody>
                    <a:bodyPr/>
                    <a:lstStyle/>
                    <a:p>
                      <a:pPr algn="ctr">
                        <a:lnSpc>
                          <a:spcPct val="150000"/>
                        </a:lnSpc>
                        <a:spcAft>
                          <a:spcPts val="0"/>
                        </a:spcAft>
                      </a:pPr>
                      <a:r>
                        <a:rPr lang="fr-FR" sz="700" dirty="0">
                          <a:effectLst/>
                        </a:rPr>
                        <a:t> </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 </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effectLst/>
                        </a:rPr>
                        <a:t>Average</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min</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Max</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err="1">
                          <a:effectLst/>
                        </a:rPr>
                        <a:t>Correlation</a:t>
                      </a:r>
                      <a:r>
                        <a:rPr lang="fr-FR" sz="700" dirty="0">
                          <a:effectLst/>
                        </a:rPr>
                        <a:t>  </a:t>
                      </a:r>
                      <a:r>
                        <a:rPr lang="fr-FR" sz="700" dirty="0" err="1">
                          <a:effectLst/>
                        </a:rPr>
                        <a:t>with</a:t>
                      </a:r>
                      <a:r>
                        <a:rPr lang="fr-FR" sz="700" dirty="0">
                          <a:effectLst/>
                        </a:rPr>
                        <a:t> CSA (p)</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0"/>
                  </a:ext>
                </a:extLst>
              </a:tr>
              <a:tr h="179313">
                <a:tc rowSpan="2">
                  <a:txBody>
                    <a:bodyPr/>
                    <a:lstStyle/>
                    <a:p>
                      <a:pPr algn="ctr">
                        <a:lnSpc>
                          <a:spcPct val="150000"/>
                        </a:lnSpc>
                        <a:spcAft>
                          <a:spcPts val="0"/>
                        </a:spcAft>
                      </a:pPr>
                      <a:r>
                        <a:rPr lang="fr-FR" sz="700" dirty="0">
                          <a:effectLst/>
                        </a:rPr>
                        <a:t>CSA angle</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Groupe A</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37,2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28</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47,4</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1"/>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33,9</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25,7</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43,7</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2"/>
                  </a:ext>
                </a:extLst>
              </a:tr>
              <a:tr h="358628">
                <a:tc rowSpan="3">
                  <a:txBody>
                    <a:bodyPr/>
                    <a:lstStyle/>
                    <a:p>
                      <a:pPr algn="ctr">
                        <a:lnSpc>
                          <a:spcPct val="150000"/>
                        </a:lnSpc>
                        <a:spcAft>
                          <a:spcPts val="0"/>
                        </a:spcAft>
                      </a:pPr>
                      <a:r>
                        <a:rPr lang="fr-FR" sz="700" dirty="0" err="1">
                          <a:effectLst/>
                        </a:rPr>
                        <a:t>Subacromial</a:t>
                      </a:r>
                      <a:r>
                        <a:rPr lang="fr-FR" sz="700" dirty="0">
                          <a:effectLst/>
                        </a:rPr>
                        <a:t> distance</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Groupe A      (pré op)</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5,5 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4mm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8mm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0.014</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3"/>
                  </a:ext>
                </a:extLst>
              </a:tr>
              <a:tr h="358628">
                <a:tc vMerge="1">
                  <a:txBody>
                    <a:bodyPr/>
                    <a:lstStyle/>
                    <a:p>
                      <a:endParaRPr lang="fr-FR"/>
                    </a:p>
                  </a:txBody>
                  <a:tcPr/>
                </a:tc>
                <a:tc>
                  <a:txBody>
                    <a:bodyPr/>
                    <a:lstStyle/>
                    <a:p>
                      <a:pPr algn="ctr">
                        <a:lnSpc>
                          <a:spcPct val="150000"/>
                        </a:lnSpc>
                        <a:spcAft>
                          <a:spcPts val="0"/>
                        </a:spcAft>
                      </a:pPr>
                      <a:r>
                        <a:rPr lang="fr-FR" sz="700">
                          <a:solidFill>
                            <a:srgbClr val="FF0000"/>
                          </a:solidFill>
                          <a:effectLst/>
                        </a:rPr>
                        <a:t>Groupe A (post op)</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7,54mm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5,5</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9,8</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0,27</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4"/>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10,5mm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8mm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14mm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0,3</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5"/>
                  </a:ext>
                </a:extLst>
              </a:tr>
              <a:tr h="358628">
                <a:tc rowSpan="3">
                  <a:txBody>
                    <a:bodyPr/>
                    <a:lstStyle/>
                    <a:p>
                      <a:pPr algn="ctr">
                        <a:lnSpc>
                          <a:spcPct val="150000"/>
                        </a:lnSpc>
                        <a:spcAft>
                          <a:spcPts val="0"/>
                        </a:spcAft>
                      </a:pPr>
                      <a:r>
                        <a:rPr lang="fr-FR" sz="700" dirty="0">
                          <a:effectLst/>
                        </a:rPr>
                        <a:t>Acromion </a:t>
                      </a:r>
                      <a:r>
                        <a:rPr lang="fr-FR" sz="700" dirty="0" err="1">
                          <a:effectLst/>
                        </a:rPr>
                        <a:t>thickness</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Groupe A (</a:t>
                      </a:r>
                      <a:r>
                        <a:rPr lang="fr-FR" sz="700" dirty="0" err="1">
                          <a:solidFill>
                            <a:srgbClr val="FF0000"/>
                          </a:solidFill>
                          <a:effectLst/>
                        </a:rPr>
                        <a:t>pre</a:t>
                      </a:r>
                      <a:r>
                        <a:rPr lang="fr-FR" sz="700" dirty="0">
                          <a:solidFill>
                            <a:srgbClr val="FF0000"/>
                          </a:solidFill>
                          <a:effectLst/>
                        </a:rPr>
                        <a:t> op)</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11,78mm</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9mm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14mm</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0,52</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6"/>
                  </a:ext>
                </a:extLst>
              </a:tr>
              <a:tr h="358628">
                <a:tc vMerge="1">
                  <a:txBody>
                    <a:bodyPr/>
                    <a:lstStyle/>
                    <a:p>
                      <a:endParaRPr lang="fr-FR"/>
                    </a:p>
                  </a:txBody>
                  <a:tcPr/>
                </a:tc>
                <a:tc>
                  <a:txBody>
                    <a:bodyPr/>
                    <a:lstStyle/>
                    <a:p>
                      <a:pPr algn="ctr">
                        <a:lnSpc>
                          <a:spcPct val="150000"/>
                        </a:lnSpc>
                        <a:spcAft>
                          <a:spcPts val="0"/>
                        </a:spcAft>
                      </a:pPr>
                      <a:r>
                        <a:rPr lang="fr-FR" sz="700">
                          <a:solidFill>
                            <a:srgbClr val="FF0000"/>
                          </a:solidFill>
                          <a:effectLst/>
                        </a:rPr>
                        <a:t>Groupe A (post op)</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9,24mm</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7mm</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12,3mm</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0,43</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7"/>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11,53mm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9,5mm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14mm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0,522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8"/>
                  </a:ext>
                </a:extLst>
              </a:tr>
              <a:tr h="179313">
                <a:tc rowSpan="2">
                  <a:txBody>
                    <a:bodyPr/>
                    <a:lstStyle/>
                    <a:p>
                      <a:pPr algn="ctr">
                        <a:lnSpc>
                          <a:spcPct val="150000"/>
                        </a:lnSpc>
                        <a:spcAft>
                          <a:spcPts val="0"/>
                        </a:spcAft>
                      </a:pPr>
                      <a:r>
                        <a:rPr lang="fr-FR" sz="700" dirty="0">
                          <a:effectLst/>
                        </a:rPr>
                        <a:t>radius</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Groupe A</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2,58cm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2,32cm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2,97cm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0,1</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09"/>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2,7cm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2,4cm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3,1cm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0,34</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0"/>
                  </a:ext>
                </a:extLst>
              </a:tr>
              <a:tr h="179313">
                <a:tc rowSpan="2">
                  <a:txBody>
                    <a:bodyPr/>
                    <a:lstStyle/>
                    <a:p>
                      <a:pPr algn="ctr">
                        <a:lnSpc>
                          <a:spcPct val="150000"/>
                        </a:lnSpc>
                        <a:spcAft>
                          <a:spcPts val="0"/>
                        </a:spcAft>
                      </a:pPr>
                      <a:r>
                        <a:rPr lang="fr-FR" sz="700" dirty="0" err="1">
                          <a:effectLst/>
                        </a:rPr>
                        <a:t>Glenoid</a:t>
                      </a:r>
                      <a:r>
                        <a:rPr lang="fr-FR" sz="700" dirty="0">
                          <a:effectLst/>
                        </a:rPr>
                        <a:t> </a:t>
                      </a:r>
                      <a:r>
                        <a:rPr lang="fr-FR" sz="700" dirty="0" err="1">
                          <a:effectLst/>
                        </a:rPr>
                        <a:t>height</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effectLst/>
                        </a:rPr>
                        <a:t>Groupe A</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45mm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39mm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51,5mm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0,65</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1"/>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44.8mm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38mm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52mm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0,32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2"/>
                  </a:ext>
                </a:extLst>
              </a:tr>
              <a:tr h="179313">
                <a:tc rowSpan="2">
                  <a:txBody>
                    <a:bodyPr/>
                    <a:lstStyle/>
                    <a:p>
                      <a:pPr algn="ctr">
                        <a:lnSpc>
                          <a:spcPct val="150000"/>
                        </a:lnSpc>
                        <a:spcAft>
                          <a:spcPts val="0"/>
                        </a:spcAft>
                      </a:pPr>
                      <a:r>
                        <a:rPr lang="fr-FR" sz="700" dirty="0" err="1">
                          <a:effectLst/>
                        </a:rPr>
                        <a:t>Glenoid</a:t>
                      </a:r>
                      <a:r>
                        <a:rPr lang="fr-FR" sz="700" dirty="0">
                          <a:effectLst/>
                        </a:rPr>
                        <a:t> </a:t>
                      </a:r>
                      <a:r>
                        <a:rPr lang="fr-FR" sz="700" dirty="0" err="1">
                          <a:effectLst/>
                        </a:rPr>
                        <a:t>width</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Groupe A</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31,5mm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28mm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33,8mm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0,28</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3"/>
                  </a:ext>
                </a:extLst>
              </a:tr>
              <a:tr h="179313">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31mm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29mm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34mm</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0,38</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4"/>
                  </a:ext>
                </a:extLst>
              </a:tr>
              <a:tr h="179313">
                <a:tc rowSpan="2">
                  <a:txBody>
                    <a:bodyPr/>
                    <a:lstStyle/>
                    <a:p>
                      <a:pPr algn="ctr">
                        <a:lnSpc>
                          <a:spcPct val="150000"/>
                        </a:lnSpc>
                        <a:spcAft>
                          <a:spcPts val="0"/>
                        </a:spcAft>
                      </a:pPr>
                      <a:r>
                        <a:rPr lang="en-US" sz="700" dirty="0">
                          <a:effectLst/>
                        </a:rPr>
                        <a:t>Surface of upper end of humerus</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Groupe A</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21,02cm2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17cm2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27cm2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0,48</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5"/>
                  </a:ext>
                </a:extLst>
              </a:tr>
              <a:tr h="717256">
                <a:tc vMerge="1">
                  <a:txBody>
                    <a:bodyPr/>
                    <a:lstStyle/>
                    <a:p>
                      <a:endParaRPr lang="fr-FR"/>
                    </a:p>
                  </a:txBody>
                  <a:tcPr/>
                </a:tc>
                <a:tc>
                  <a:txBody>
                    <a:bodyPr/>
                    <a:lstStyle/>
                    <a:p>
                      <a:pPr algn="ctr">
                        <a:lnSpc>
                          <a:spcPct val="150000"/>
                        </a:lnSpc>
                        <a:spcAft>
                          <a:spcPts val="0"/>
                        </a:spcAft>
                      </a:pPr>
                      <a:r>
                        <a:rPr lang="fr-FR" sz="700">
                          <a:effectLst/>
                        </a:rPr>
                        <a:t>Groupe B</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effectLst/>
                        </a:rPr>
                        <a:t>23,62cm2</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17,76cm2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29,46cm2</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effectLst/>
                        </a:rPr>
                        <a:t>0,41</a:t>
                      </a:r>
                      <a:endParaRPr lang="fr-FR" sz="7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6"/>
                  </a:ext>
                </a:extLst>
              </a:tr>
              <a:tr h="358628">
                <a:tc>
                  <a:txBody>
                    <a:bodyPr/>
                    <a:lstStyle/>
                    <a:p>
                      <a:pPr algn="ctr">
                        <a:lnSpc>
                          <a:spcPct val="150000"/>
                        </a:lnSpc>
                        <a:spcAft>
                          <a:spcPts val="0"/>
                        </a:spcAft>
                      </a:pPr>
                      <a:r>
                        <a:rPr lang="fr-FR" sz="700" dirty="0">
                          <a:effectLst/>
                        </a:rPr>
                        <a:t>Type of acromion</a:t>
                      </a:r>
                      <a:endParaRPr lang="fr-FR" sz="7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Groupe A</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1</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a:solidFill>
                            <a:srgbClr val="FF0000"/>
                          </a:solidFill>
                          <a:effectLst/>
                        </a:rPr>
                        <a:t>3</a:t>
                      </a:r>
                      <a:endParaRPr lang="fr-FR" sz="7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tc>
                  <a:txBody>
                    <a:bodyPr/>
                    <a:lstStyle/>
                    <a:p>
                      <a:pPr algn="ctr">
                        <a:lnSpc>
                          <a:spcPct val="150000"/>
                        </a:lnSpc>
                        <a:spcAft>
                          <a:spcPts val="0"/>
                        </a:spcAft>
                      </a:pPr>
                      <a:r>
                        <a:rPr lang="fr-FR" sz="700" dirty="0">
                          <a:solidFill>
                            <a:srgbClr val="FF0000"/>
                          </a:solidFill>
                          <a:effectLst/>
                        </a:rPr>
                        <a:t>0,02</a:t>
                      </a:r>
                      <a:endParaRPr lang="fr-FR" sz="7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2383" marR="42383" marT="0" marB="0" anchor="ctr"/>
                </a:tc>
                <a:extLst>
                  <a:ext uri="{0D108BD9-81ED-4DB2-BD59-A6C34878D82A}">
                    <a16:rowId xmlns:a16="http://schemas.microsoft.com/office/drawing/2014/main" val="10017"/>
                  </a:ext>
                </a:extLst>
              </a:tr>
            </a:tbl>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Analytical</a:t>
            </a:r>
            <a:r>
              <a:rPr lang="fr-FR" sz="6000" b="1" dirty="0">
                <a:solidFill>
                  <a:schemeClr val="bg1"/>
                </a:solidFill>
                <a:effectLst>
                  <a:outerShdw blurRad="38100" dist="38100" dir="2700000" algn="tl">
                    <a:srgbClr val="000000">
                      <a:alpha val="43137"/>
                    </a:srgbClr>
                  </a:outerShdw>
                </a:effectLst>
              </a:rPr>
              <a:t> study</a:t>
            </a:r>
          </a:p>
        </p:txBody>
      </p:sp>
    </p:spTree>
    <p:extLst>
      <p:ext uri="{BB962C8B-B14F-4D97-AF65-F5344CB8AC3E}">
        <p14:creationId xmlns:p14="http://schemas.microsoft.com/office/powerpoint/2010/main" val="1538314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147710378"/>
              </p:ext>
            </p:extLst>
          </p:nvPr>
        </p:nvGraphicFramePr>
        <p:xfrm>
          <a:off x="3218815" y="2241074"/>
          <a:ext cx="5754370" cy="2766060"/>
        </p:xfrm>
        <a:graphic>
          <a:graphicData uri="http://schemas.openxmlformats.org/drawingml/2006/table">
            <a:tbl>
              <a:tblPr firstRow="1" firstCol="1" bandRow="1">
                <a:tableStyleId>{5C22544A-7EE6-4342-B048-85BDC9FD1C3A}</a:tableStyleId>
              </a:tblPr>
              <a:tblGrid>
                <a:gridCol w="95885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58850">
                  <a:extLst>
                    <a:ext uri="{9D8B030D-6E8A-4147-A177-3AD203B41FA5}">
                      <a16:colId xmlns:a16="http://schemas.microsoft.com/office/drawing/2014/main" val="20003"/>
                    </a:ext>
                  </a:extLst>
                </a:gridCol>
                <a:gridCol w="959485">
                  <a:extLst>
                    <a:ext uri="{9D8B030D-6E8A-4147-A177-3AD203B41FA5}">
                      <a16:colId xmlns:a16="http://schemas.microsoft.com/office/drawing/2014/main" val="20004"/>
                    </a:ext>
                  </a:extLst>
                </a:gridCol>
                <a:gridCol w="959485">
                  <a:extLst>
                    <a:ext uri="{9D8B030D-6E8A-4147-A177-3AD203B41FA5}">
                      <a16:colId xmlns:a16="http://schemas.microsoft.com/office/drawing/2014/main" val="20005"/>
                    </a:ext>
                  </a:extLst>
                </a:gridCol>
              </a:tblGrid>
              <a:tr h="0">
                <a:tc>
                  <a:txBody>
                    <a:bodyPr/>
                    <a:lstStyle/>
                    <a:p>
                      <a:pPr algn="ctr">
                        <a:lnSpc>
                          <a:spcPct val="150000"/>
                        </a:lnSpc>
                        <a:spcAft>
                          <a:spcPts val="0"/>
                        </a:spcAft>
                      </a:pPr>
                      <a:r>
                        <a:rPr lang="fr-FR" sz="1100" dirty="0">
                          <a:effectLst/>
                        </a:rPr>
                        <a:t> </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 </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effectLst/>
                        </a:rPr>
                        <a:t>Average</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min</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Max</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err="1">
                          <a:effectLst/>
                        </a:rPr>
                        <a:t>Correlation</a:t>
                      </a:r>
                      <a:r>
                        <a:rPr lang="fr-FR" sz="1100" dirty="0">
                          <a:effectLst/>
                        </a:rPr>
                        <a:t> </a:t>
                      </a:r>
                      <a:r>
                        <a:rPr lang="fr-FR" sz="1100" dirty="0" err="1">
                          <a:effectLst/>
                        </a:rPr>
                        <a:t>with</a:t>
                      </a:r>
                      <a:r>
                        <a:rPr lang="fr-FR" sz="1100" dirty="0">
                          <a:effectLst/>
                        </a:rPr>
                        <a:t> CSA</a:t>
                      </a:r>
                    </a:p>
                    <a:p>
                      <a:pPr algn="ctr">
                        <a:lnSpc>
                          <a:spcPct val="150000"/>
                        </a:lnSpc>
                        <a:spcAft>
                          <a:spcPts val="0"/>
                        </a:spcAft>
                      </a:pPr>
                      <a:r>
                        <a:rPr lang="fr-FR" sz="1100" dirty="0">
                          <a:effectLst/>
                        </a:rPr>
                        <a:t>(p)</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0">
                <a:tc>
                  <a:txBody>
                    <a:bodyPr/>
                    <a:lstStyle/>
                    <a:p>
                      <a:pPr algn="ctr">
                        <a:lnSpc>
                          <a:spcPct val="150000"/>
                        </a:lnSpc>
                        <a:spcAft>
                          <a:spcPts val="0"/>
                        </a:spcAft>
                      </a:pPr>
                      <a:r>
                        <a:rPr lang="fr-FR" sz="1100" dirty="0" err="1">
                          <a:effectLst/>
                        </a:rPr>
                        <a:t>Occupancy</a:t>
                      </a:r>
                      <a:r>
                        <a:rPr lang="fr-FR" sz="1100" dirty="0">
                          <a:effectLst/>
                        </a:rPr>
                        <a:t> ratio</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Groupe A</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0,69</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0,4</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0,9</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0,18</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0">
                <a:tc>
                  <a:txBody>
                    <a:bodyPr/>
                    <a:lstStyle/>
                    <a:p>
                      <a:pPr algn="ctr">
                        <a:lnSpc>
                          <a:spcPct val="150000"/>
                        </a:lnSpc>
                        <a:spcAft>
                          <a:spcPts val="0"/>
                        </a:spcAft>
                      </a:pPr>
                      <a:r>
                        <a:rPr lang="fr-FR" sz="1100" dirty="0">
                          <a:effectLst/>
                        </a:rPr>
                        <a:t>Tangent </a:t>
                      </a:r>
                      <a:r>
                        <a:rPr lang="fr-FR" sz="1100" dirty="0" err="1">
                          <a:effectLst/>
                        </a:rPr>
                        <a:t>sign</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Groupe A</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1</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0,25</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0">
                <a:tc>
                  <a:txBody>
                    <a:bodyPr/>
                    <a:lstStyle/>
                    <a:p>
                      <a:pPr algn="ctr">
                        <a:lnSpc>
                          <a:spcPct val="150000"/>
                        </a:lnSpc>
                        <a:spcAft>
                          <a:spcPts val="0"/>
                        </a:spcAft>
                      </a:pPr>
                      <a:r>
                        <a:rPr lang="fr-FR" sz="1100" dirty="0" err="1">
                          <a:effectLst/>
                        </a:rPr>
                        <a:t>Goutallier</a:t>
                      </a:r>
                      <a:r>
                        <a:rPr lang="fr-FR" sz="1100" dirty="0">
                          <a:effectLst/>
                        </a:rPr>
                        <a:t> classification </a:t>
                      </a:r>
                      <a:r>
                        <a:rPr lang="fr-FR" sz="1100" dirty="0" err="1">
                          <a:effectLst/>
                        </a:rPr>
                        <a:t>equivalent</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Groupe A</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effectLst/>
                        </a:rPr>
                        <a:t>-</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3</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0,24</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0">
                <a:tc>
                  <a:txBody>
                    <a:bodyPr/>
                    <a:lstStyle/>
                    <a:p>
                      <a:pPr algn="ctr">
                        <a:lnSpc>
                          <a:spcPct val="150000"/>
                        </a:lnSpc>
                        <a:spcAft>
                          <a:spcPts val="0"/>
                        </a:spcAft>
                      </a:pPr>
                      <a:r>
                        <a:rPr lang="fr-FR" sz="1100" dirty="0">
                          <a:effectLst/>
                        </a:rPr>
                        <a:t>Patte Classification</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solidFill>
                            <a:srgbClr val="FF0000"/>
                          </a:solidFill>
                          <a:effectLst/>
                        </a:rPr>
                        <a:t>Groupe A</a:t>
                      </a:r>
                      <a:endParaRPr lang="fr-FR"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solidFill>
                            <a:srgbClr val="FF0000"/>
                          </a:solidFill>
                          <a:effectLst/>
                        </a:rPr>
                        <a:t>-</a:t>
                      </a:r>
                      <a:endParaRPr lang="fr-FR" sz="11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solidFill>
                            <a:srgbClr val="FF0000"/>
                          </a:solidFill>
                          <a:effectLst/>
                        </a:rPr>
                        <a:t>1</a:t>
                      </a:r>
                      <a:endParaRPr lang="fr-FR" sz="11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solidFill>
                            <a:srgbClr val="FF0000"/>
                          </a:solidFill>
                          <a:effectLst/>
                        </a:rPr>
                        <a:t>3</a:t>
                      </a:r>
                      <a:endParaRPr lang="fr-FR" sz="110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solidFill>
                            <a:srgbClr val="FF0000"/>
                          </a:solidFill>
                          <a:effectLst/>
                        </a:rPr>
                        <a:t>0.01</a:t>
                      </a:r>
                      <a:endParaRPr lang="fr-FR"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err="1">
                <a:solidFill>
                  <a:schemeClr val="bg1"/>
                </a:solidFill>
                <a:effectLst>
                  <a:outerShdw blurRad="38100" dist="38100" dir="2700000" algn="tl">
                    <a:srgbClr val="000000">
                      <a:alpha val="43137"/>
                    </a:srgbClr>
                  </a:outerShdw>
                </a:effectLst>
              </a:rPr>
              <a:t>Analytical</a:t>
            </a:r>
            <a:r>
              <a:rPr lang="fr-FR" sz="6000" b="1" dirty="0">
                <a:solidFill>
                  <a:schemeClr val="bg1"/>
                </a:solidFill>
                <a:effectLst>
                  <a:outerShdw blurRad="38100" dist="38100" dir="2700000" algn="tl">
                    <a:srgbClr val="000000">
                      <a:alpha val="43137"/>
                    </a:srgbClr>
                  </a:outerShdw>
                </a:effectLst>
              </a:rPr>
              <a:t> study</a:t>
            </a:r>
          </a:p>
        </p:txBody>
      </p:sp>
    </p:spTree>
    <p:extLst>
      <p:ext uri="{BB962C8B-B14F-4D97-AF65-F5344CB8AC3E}">
        <p14:creationId xmlns:p14="http://schemas.microsoft.com/office/powerpoint/2010/main" val="1422525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sz="3200" b="1" dirty="0">
                <a:latin typeface="Times New Roman" panose="02020603050405020304" pitchFamily="18" charset="0"/>
                <a:ea typeface="Tahoma" panose="020B0604030504040204" pitchFamily="34" charset="0"/>
                <a:cs typeface="Times New Roman" panose="02020603050405020304" pitchFamily="18" charset="0"/>
              </a:rPr>
              <a:t>Relationship between CSA and </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RDCR</a:t>
            </a:r>
          </a:p>
          <a:p>
            <a:pPr marL="0" indent="0">
              <a:buNone/>
            </a:pPr>
            <a:endParaRPr lang="en-US" sz="3200"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AVERAGE PRE OPERATIVE CSA</a:t>
            </a:r>
            <a:r>
              <a:rPr lang="en-US" dirty="0">
                <a:latin typeface="Times New Roman" panose="02020603050405020304" pitchFamily="18" charset="0"/>
                <a:ea typeface="Tahoma" panose="020B0604030504040204" pitchFamily="34" charset="0"/>
                <a:cs typeface="Times New Roman" panose="02020603050405020304" pitchFamily="18" charset="0"/>
              </a:rPr>
              <a:t>= 37.21</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CSA </a:t>
            </a:r>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&gt; 35°:70% of </a:t>
            </a:r>
            <a:r>
              <a:rPr lang="en-US"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cases              HIGH CORRELATION !!!</a:t>
            </a:r>
            <a:endPar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550174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lv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Epidemiological </a:t>
            </a:r>
            <a:r>
              <a:rPr lang="en-US" b="1" dirty="0" smtClean="0">
                <a:latin typeface="Times New Roman" panose="02020603050405020304" pitchFamily="18" charset="0"/>
                <a:ea typeface="Tahoma" panose="020B0604030504040204" pitchFamily="34" charset="0"/>
                <a:cs typeface="Times New Roman" panose="02020603050405020304" pitchFamily="18" charset="0"/>
              </a:rPr>
              <a:t>characteristics :</a:t>
            </a:r>
            <a:endParaRPr lang="en-US" b="1" dirty="0">
              <a:latin typeface="Times New Roman" panose="02020603050405020304" pitchFamily="18" charset="0"/>
              <a:ea typeface="Tahoma" panose="020B0604030504040204" pitchFamily="34" charset="0"/>
              <a:cs typeface="Times New Roman" panose="02020603050405020304" pitchFamily="18" charset="0"/>
            </a:endParaRPr>
          </a:p>
          <a:p>
            <a:pPr lvl="0">
              <a:buFont typeface="Wingdings" panose="05000000000000000000" pitchFamily="2" charset="2"/>
              <a:buChar char="ü"/>
            </a:pPr>
            <a:r>
              <a:rPr lang="en-US" b="1" dirty="0">
                <a:latin typeface="Times New Roman" panose="02020603050405020304" pitchFamily="18" charset="0"/>
                <a:ea typeface="Tahoma" panose="020B0604030504040204" pitchFamily="34" charset="0"/>
                <a:cs typeface="Times New Roman" panose="02020603050405020304" pitchFamily="18" charset="0"/>
              </a:rPr>
              <a:t>Age:</a:t>
            </a:r>
          </a:p>
          <a:p>
            <a:pPr lvl="0"/>
            <a:r>
              <a:rPr lang="en-US" b="1" dirty="0">
                <a:latin typeface="Times New Roman" panose="02020603050405020304" pitchFamily="18" charset="0"/>
                <a:ea typeface="Tahoma" panose="020B0604030504040204" pitchFamily="34" charset="0"/>
                <a:cs typeface="Times New Roman" panose="02020603050405020304" pitchFamily="18" charset="0"/>
              </a:rPr>
              <a:t> </a:t>
            </a:r>
            <a:r>
              <a:rPr lang="en-US" dirty="0">
                <a:latin typeface="Times New Roman" panose="02020603050405020304" pitchFamily="18" charset="0"/>
                <a:ea typeface="Tahoma" panose="020B0604030504040204" pitchFamily="34" charset="0"/>
                <a:cs typeface="Times New Roman" panose="02020603050405020304" pitchFamily="18" charset="0"/>
              </a:rPr>
              <a:t>Average age of population A=57.7 </a:t>
            </a:r>
            <a:r>
              <a:rPr lang="en-US" dirty="0" smtClean="0">
                <a:latin typeface="Times New Roman" panose="02020603050405020304" pitchFamily="18" charset="0"/>
                <a:ea typeface="Tahoma" panose="020B0604030504040204" pitchFamily="34" charset="0"/>
                <a:cs typeface="Times New Roman" panose="02020603050405020304" pitchFamily="18" charset="0"/>
              </a:rPr>
              <a:t>years</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lvl="0"/>
            <a:r>
              <a:rPr lang="en-US" dirty="0">
                <a:latin typeface="Times New Roman" panose="02020603050405020304" pitchFamily="18" charset="0"/>
                <a:ea typeface="Tahoma" panose="020B0604030504040204" pitchFamily="34" charset="0"/>
                <a:cs typeface="Times New Roman" panose="02020603050405020304" pitchFamily="18" charset="0"/>
              </a:rPr>
              <a:t> Average close to those found in the </a:t>
            </a:r>
            <a:r>
              <a:rPr lang="en-US" dirty="0" smtClean="0">
                <a:latin typeface="Times New Roman" panose="02020603050405020304" pitchFamily="18" charset="0"/>
                <a:ea typeface="Tahoma" panose="020B0604030504040204" pitchFamily="34" charset="0"/>
                <a:cs typeface="Times New Roman" panose="02020603050405020304" pitchFamily="18" charset="0"/>
              </a:rPr>
              <a:t>literature</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lvl="0"/>
            <a:r>
              <a:rPr lang="en-US" dirty="0">
                <a:latin typeface="Times New Roman" panose="02020603050405020304" pitchFamily="18" charset="0"/>
                <a:ea typeface="Tahoma" panose="020B0604030504040204" pitchFamily="34" charset="0"/>
                <a:cs typeface="Times New Roman" panose="02020603050405020304" pitchFamily="18" charset="0"/>
              </a:rPr>
              <a:t>Between those of </a:t>
            </a:r>
            <a:r>
              <a:rPr lang="en-US" dirty="0" err="1">
                <a:latin typeface="Times New Roman" panose="02020603050405020304" pitchFamily="18" charset="0"/>
                <a:ea typeface="Tahoma" panose="020B0604030504040204" pitchFamily="34" charset="0"/>
                <a:cs typeface="Times New Roman" panose="02020603050405020304" pitchFamily="18" charset="0"/>
              </a:rPr>
              <a:t>Cherchi</a:t>
            </a:r>
            <a:r>
              <a:rPr lang="en-US" dirty="0">
                <a:latin typeface="Times New Roman" panose="02020603050405020304" pitchFamily="18" charset="0"/>
                <a:ea typeface="Tahoma" panose="020B0604030504040204" pitchFamily="34" charset="0"/>
                <a:cs typeface="Times New Roman" panose="02020603050405020304" pitchFamily="18" charset="0"/>
              </a:rPr>
              <a:t> et al (55.5 years) and </a:t>
            </a:r>
            <a:r>
              <a:rPr lang="en-US" dirty="0" err="1">
                <a:latin typeface="Times New Roman" panose="02020603050405020304" pitchFamily="18" charset="0"/>
                <a:ea typeface="Tahoma" panose="020B0604030504040204" pitchFamily="34" charset="0"/>
                <a:cs typeface="Times New Roman" panose="02020603050405020304" pitchFamily="18" charset="0"/>
              </a:rPr>
              <a:t>Heerspink</a:t>
            </a:r>
            <a:r>
              <a:rPr lang="en-US" dirty="0">
                <a:latin typeface="Times New Roman" panose="02020603050405020304" pitchFamily="18" charset="0"/>
                <a:ea typeface="Tahoma" panose="020B0604030504040204" pitchFamily="34" charset="0"/>
                <a:cs typeface="Times New Roman" panose="02020603050405020304" pitchFamily="18" charset="0"/>
              </a:rPr>
              <a:t> et al (60.8 years</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1026" name="Picture 2">
            <a:extLst>
              <a:ext uri="{FF2B5EF4-FFF2-40B4-BE49-F238E27FC236}">
                <a16:creationId xmlns:a16="http://schemas.microsoft.com/office/drawing/2014/main" id="{B36E034C-2ADA-4F49-B6C8-B9F70EB60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034" y="4805363"/>
            <a:ext cx="5591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D4EE110-A069-49CE-8BCC-FA7BB0A0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43" y="4921250"/>
            <a:ext cx="457200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72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Significant correlation between advanced age and pathological CSA according to this study with </a:t>
            </a:r>
            <a:r>
              <a:rPr lang="en-US"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p=0.035</a:t>
            </a:r>
            <a:endParaRPr lang="en-US"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r>
              <a:rPr lang="en-US" dirty="0" err="1">
                <a:latin typeface="Tahoma" panose="020B0604030504040204" pitchFamily="34" charset="0"/>
                <a:ea typeface="Tahoma" panose="020B0604030504040204" pitchFamily="34" charset="0"/>
                <a:cs typeface="Tahoma" panose="020B0604030504040204" pitchFamily="34" charset="0"/>
              </a:rPr>
              <a:t>Gumina</a:t>
            </a:r>
            <a:r>
              <a:rPr lang="en-US" dirty="0">
                <a:latin typeface="Tahoma" panose="020B0604030504040204" pitchFamily="34" charset="0"/>
                <a:ea typeface="Tahoma" panose="020B0604030504040204" pitchFamily="34" charset="0"/>
                <a:cs typeface="Tahoma" panose="020B0604030504040204" pitchFamily="34" charset="0"/>
              </a:rPr>
              <a:t> et Al: CSA increases by 0.04 each year.</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050" name="Picture 2">
            <a:extLst>
              <a:ext uri="{FF2B5EF4-FFF2-40B4-BE49-F238E27FC236}">
                <a16:creationId xmlns:a16="http://schemas.microsoft.com/office/drawing/2014/main" id="{1DDFEAA7-F479-4EC6-BE2F-584278E19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890" y="3616284"/>
            <a:ext cx="671512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39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buFont typeface="Wingdings" panose="05000000000000000000" pitchFamily="2" charset="2"/>
              <a:buChar char="ü"/>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GENDER:</a:t>
            </a:r>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2/3 of population A was female, giving a sex ratio of 0.5.</a:t>
            </a:r>
          </a:p>
          <a:p>
            <a:pPr lvl="1"/>
            <a:r>
              <a:rPr lang="en-US" sz="2800" dirty="0" smtClean="0">
                <a:latin typeface="Times New Roman" panose="02020603050405020304" pitchFamily="18" charset="0"/>
                <a:ea typeface="Tahoma" panose="020B0604030504040204" pitchFamily="34" charset="0"/>
                <a:cs typeface="Times New Roman" panose="02020603050405020304" pitchFamily="18" charset="0"/>
              </a:rPr>
              <a:t>identical </a:t>
            </a:r>
            <a:r>
              <a:rPr lang="en-US" sz="2800" dirty="0">
                <a:latin typeface="Times New Roman" panose="02020603050405020304" pitchFamily="18" charset="0"/>
                <a:ea typeface="Tahoma" panose="020B0604030504040204" pitchFamily="34" charset="0"/>
                <a:cs typeface="Times New Roman" panose="02020603050405020304" pitchFamily="18" charset="0"/>
              </a:rPr>
              <a:t>to that of </a:t>
            </a:r>
            <a:r>
              <a:rPr lang="en-US" sz="2800" dirty="0" err="1">
                <a:latin typeface="Times New Roman" panose="02020603050405020304" pitchFamily="18" charset="0"/>
                <a:ea typeface="Tahoma" panose="020B0604030504040204" pitchFamily="34" charset="0"/>
                <a:cs typeface="Times New Roman" panose="02020603050405020304" pitchFamily="18" charset="0"/>
              </a:rPr>
              <a:t>Yamamato</a:t>
            </a:r>
            <a:r>
              <a:rPr lang="en-US" sz="2800" dirty="0">
                <a:latin typeface="Times New Roman" panose="02020603050405020304" pitchFamily="18" charset="0"/>
                <a:ea typeface="Tahoma" panose="020B0604030504040204" pitchFamily="34" charset="0"/>
                <a:cs typeface="Times New Roman" panose="02020603050405020304" pitchFamily="18" charset="0"/>
              </a:rPr>
              <a:t> et al, who found a similar rate of women with a pathological angle: 66.6%.</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5122" name="Picture 2">
            <a:extLst>
              <a:ext uri="{FF2B5EF4-FFF2-40B4-BE49-F238E27FC236}">
                <a16:creationId xmlns:a16="http://schemas.microsoft.com/office/drawing/2014/main" id="{5417B84B-A576-47B1-8FB8-88742DA50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79" y="3760662"/>
            <a:ext cx="9144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37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Is there any relationship </a:t>
            </a:r>
            <a:r>
              <a:rPr lang="en-US" dirty="0">
                <a:latin typeface="Times New Roman" panose="02020603050405020304" pitchFamily="18" charset="0"/>
                <a:ea typeface="Tahoma" panose="020B0604030504040204" pitchFamily="34" charset="0"/>
                <a:cs typeface="Times New Roman" panose="02020603050405020304" pitchFamily="18" charset="0"/>
              </a:rPr>
              <a:t>between CSA and other anatomical features </a:t>
            </a: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with </a:t>
            </a:r>
            <a:r>
              <a:rPr lang="en-US" dirty="0">
                <a:latin typeface="Times New Roman" panose="02020603050405020304" pitchFamily="18" charset="0"/>
                <a:ea typeface="Tahoma" panose="020B0604030504040204" pitchFamily="34" charset="0"/>
                <a:cs typeface="Times New Roman" panose="02020603050405020304" pitchFamily="18" charset="0"/>
              </a:rPr>
              <a:t>degenerative </a:t>
            </a:r>
            <a:r>
              <a:rPr lang="en-US" dirty="0" smtClean="0">
                <a:latin typeface="Times New Roman" panose="02020603050405020304" pitchFamily="18" charset="0"/>
                <a:ea typeface="Tahoma" panose="020B0604030504040204" pitchFamily="34" charset="0"/>
                <a:cs typeface="Times New Roman" panose="02020603050405020304" pitchFamily="18" charset="0"/>
              </a:rPr>
              <a:t> RCT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6000" b="1" dirty="0">
                <a:solidFill>
                  <a:schemeClr val="bg1"/>
                </a:solidFill>
                <a:effectLst>
                  <a:outerShdw blurRad="38100" dist="38100" dir="2700000" algn="tl">
                    <a:srgbClr val="000000">
                      <a:alpha val="43137"/>
                    </a:srgbClr>
                  </a:outerShdw>
                </a:effectLst>
              </a:rPr>
              <a:t>PURPOSE</a:t>
            </a:r>
          </a:p>
        </p:txBody>
      </p:sp>
      <p:pic>
        <p:nvPicPr>
          <p:cNvPr id="5" name="Picture 6" descr="Voici des énigmes qui vont peut-être te faire réfléchir toute la nuit /  Sympa">
            <a:extLst>
              <a:ext uri="{FF2B5EF4-FFF2-40B4-BE49-F238E27FC236}">
                <a16:creationId xmlns:a16="http://schemas.microsoft.com/office/drawing/2014/main" id="{CE953DCD-8AD2-437C-AC52-17CEDBF4EC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866" y="2719767"/>
            <a:ext cx="2663687" cy="31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303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No statistically significant correlation between CSA and gender (p=0.72). </a:t>
            </a:r>
          </a:p>
          <a:p>
            <a:r>
              <a:rPr lang="en-US" dirty="0">
                <a:latin typeface="Times New Roman" panose="02020603050405020304" pitchFamily="18" charset="0"/>
                <a:ea typeface="Tahoma" panose="020B0604030504040204" pitchFamily="34" charset="0"/>
                <a:cs typeface="Times New Roman" panose="02020603050405020304" pitchFamily="18" charset="0"/>
              </a:rPr>
              <a:t>Identical to the study by </a:t>
            </a:r>
            <a:r>
              <a:rPr lang="en-US" dirty="0" err="1">
                <a:latin typeface="Times New Roman" panose="02020603050405020304" pitchFamily="18" charset="0"/>
                <a:ea typeface="Tahoma" panose="020B0604030504040204" pitchFamily="34" charset="0"/>
                <a:cs typeface="Times New Roman" panose="02020603050405020304" pitchFamily="18" charset="0"/>
              </a:rPr>
              <a:t>Gumina</a:t>
            </a:r>
            <a:r>
              <a:rPr lang="en-US" dirty="0">
                <a:latin typeface="Times New Roman" panose="02020603050405020304" pitchFamily="18" charset="0"/>
                <a:ea typeface="Tahoma" panose="020B0604030504040204" pitchFamily="34" charset="0"/>
                <a:cs typeface="Times New Roman" panose="02020603050405020304" pitchFamily="18" charset="0"/>
              </a:rPr>
              <a:t> et Al.</a:t>
            </a:r>
          </a:p>
          <a:p>
            <a:r>
              <a:rPr lang="en-US" dirty="0">
                <a:latin typeface="Times New Roman" panose="02020603050405020304" pitchFamily="18" charset="0"/>
                <a:ea typeface="Tahoma" panose="020B0604030504040204" pitchFamily="34" charset="0"/>
                <a:cs typeface="Times New Roman" panose="02020603050405020304" pitchFamily="18" charset="0"/>
              </a:rPr>
              <a:t>although </a:t>
            </a:r>
            <a:r>
              <a:rPr lang="en-US"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female gender is a risk factor for RDCR </a:t>
            </a:r>
            <a:r>
              <a:rPr lang="en-US" dirty="0">
                <a:latin typeface="Times New Roman" panose="02020603050405020304" pitchFamily="18" charset="0"/>
                <a:ea typeface="Tahoma" panose="020B0604030504040204" pitchFamily="34" charset="0"/>
                <a:cs typeface="Times New Roman" panose="02020603050405020304" pitchFamily="18" charset="0"/>
              </a:rPr>
              <a:t>according to the literature.</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5" name="Picture 2">
            <a:extLst>
              <a:ext uri="{FF2B5EF4-FFF2-40B4-BE49-F238E27FC236}">
                <a16:creationId xmlns:a16="http://schemas.microsoft.com/office/drawing/2014/main" id="{1CAD0F1B-529C-4A9F-8187-FC414850E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7" y="4292600"/>
            <a:ext cx="6715125"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970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buFont typeface="Wingdings" panose="05000000000000000000" pitchFamily="2" charset="2"/>
              <a:buChar char="ü"/>
            </a:pPr>
            <a:r>
              <a:rPr lang="en-US" sz="2800" b="1" dirty="0">
                <a:latin typeface="Tahoma" panose="020B0604030504040204" pitchFamily="34" charset="0"/>
                <a:ea typeface="Tahoma" panose="020B0604030504040204" pitchFamily="34" charset="0"/>
                <a:cs typeface="Tahoma" panose="020B0604030504040204" pitchFamily="34" charset="0"/>
              </a:rPr>
              <a:t>Profession and dominant side:</a:t>
            </a:r>
          </a:p>
          <a:p>
            <a:pPr lvl="1">
              <a:buFont typeface="Wingdings" panose="05000000000000000000" pitchFamily="2" charset="2"/>
              <a:buChar char="Ø"/>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sustained </a:t>
            </a:r>
            <a:r>
              <a:rPr lang="en-US" sz="2800" dirty="0">
                <a:latin typeface="Times New Roman" panose="02020603050405020304" pitchFamily="18" charset="0"/>
                <a:ea typeface="Tahoma" panose="020B0604030504040204" pitchFamily="34" charset="0"/>
                <a:cs typeface="Times New Roman" panose="02020603050405020304" pitchFamily="18" charset="0"/>
              </a:rPr>
              <a:t>and repeated abduction of the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arm</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lifting </a:t>
            </a:r>
            <a:r>
              <a:rPr lang="en-US" sz="2800" dirty="0">
                <a:latin typeface="Times New Roman" panose="02020603050405020304" pitchFamily="18" charset="0"/>
                <a:ea typeface="Tahoma" panose="020B0604030504040204" pitchFamily="34" charset="0"/>
                <a:cs typeface="Times New Roman" panose="02020603050405020304" pitchFamily="18" charset="0"/>
              </a:rPr>
              <a:t>of heavy objects </a:t>
            </a:r>
          </a:p>
          <a:p>
            <a:pPr lvl="1">
              <a:buFont typeface="Wingdings" panose="05000000000000000000" pitchFamily="2" charset="2"/>
              <a:buChar char="Ø"/>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high </a:t>
            </a:r>
            <a:r>
              <a:rPr lang="en-US" sz="2800" dirty="0">
                <a:latin typeface="Times New Roman" panose="02020603050405020304" pitchFamily="18" charset="0"/>
                <a:ea typeface="Tahoma" panose="020B0604030504040204" pitchFamily="34" charset="0"/>
                <a:cs typeface="Times New Roman" panose="02020603050405020304" pitchFamily="18" charset="0"/>
              </a:rPr>
              <a:t>repetitiveness of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tasks</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graphicFrame>
        <p:nvGraphicFramePr>
          <p:cNvPr id="2" name="Tableau 1"/>
          <p:cNvGraphicFramePr>
            <a:graphicFrameLocks noGrp="1"/>
          </p:cNvGraphicFramePr>
          <p:nvPr>
            <p:extLst>
              <p:ext uri="{D42A27DB-BD31-4B8C-83A1-F6EECF244321}">
                <p14:modId xmlns:p14="http://schemas.microsoft.com/office/powerpoint/2010/main" val="398495433"/>
              </p:ext>
            </p:extLst>
          </p:nvPr>
        </p:nvGraphicFramePr>
        <p:xfrm>
          <a:off x="1374274" y="4168718"/>
          <a:ext cx="8128000" cy="1010920"/>
        </p:xfrm>
        <a:graphic>
          <a:graphicData uri="http://schemas.openxmlformats.org/drawingml/2006/table">
            <a:tbl>
              <a:tblPr firstRow="1" bandRow="1">
                <a:tableStyleId>{0E3FDE45-AF77-4B5C-9715-49D594BDF05E}</a:tableStyleId>
              </a:tblPr>
              <a:tblGrid>
                <a:gridCol w="2032000">
                  <a:extLst>
                    <a:ext uri="{9D8B030D-6E8A-4147-A177-3AD203B41FA5}">
                      <a16:colId xmlns:a16="http://schemas.microsoft.com/office/drawing/2014/main" val="1681417059"/>
                    </a:ext>
                  </a:extLst>
                </a:gridCol>
                <a:gridCol w="1919705">
                  <a:extLst>
                    <a:ext uri="{9D8B030D-6E8A-4147-A177-3AD203B41FA5}">
                      <a16:colId xmlns:a16="http://schemas.microsoft.com/office/drawing/2014/main" val="301742709"/>
                    </a:ext>
                  </a:extLst>
                </a:gridCol>
                <a:gridCol w="2294021">
                  <a:extLst>
                    <a:ext uri="{9D8B030D-6E8A-4147-A177-3AD203B41FA5}">
                      <a16:colId xmlns:a16="http://schemas.microsoft.com/office/drawing/2014/main" val="3869255488"/>
                    </a:ext>
                  </a:extLst>
                </a:gridCol>
                <a:gridCol w="1882274">
                  <a:extLst>
                    <a:ext uri="{9D8B030D-6E8A-4147-A177-3AD203B41FA5}">
                      <a16:colId xmlns:a16="http://schemas.microsoft.com/office/drawing/2014/main" val="282052173"/>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ACTIVE</a:t>
                      </a:r>
                      <a:r>
                        <a:rPr lang="fr-FR" baseline="0" dirty="0" smtClean="0">
                          <a:latin typeface="Times New Roman" panose="02020603050405020304" pitchFamily="18" charset="0"/>
                          <a:cs typeface="Times New Roman" panose="02020603050405020304" pitchFamily="18" charset="0"/>
                        </a:rPr>
                        <a:t> WORKERS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TOP ATHLETES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ADMINISTRATIVE</a:t>
                      </a:r>
                      <a:r>
                        <a:rPr lang="fr-FR" baseline="0" dirty="0" smtClean="0">
                          <a:latin typeface="Times New Roman" panose="02020603050405020304" pitchFamily="18" charset="0"/>
                          <a:cs typeface="Times New Roman" panose="02020603050405020304" pitchFamily="18" charset="0"/>
                        </a:rPr>
                        <a:t> AGENTS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 PROFESSION</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8746029"/>
                  </a:ext>
                </a:extLst>
              </a:tr>
              <a:tr h="370840">
                <a:tc>
                  <a:txBody>
                    <a:bodyPr/>
                    <a:lstStyle/>
                    <a:p>
                      <a:pPr algn="ctr"/>
                      <a:r>
                        <a:rPr lang="fr-FR" dirty="0" smtClean="0">
                          <a:latin typeface="Times New Roman" panose="02020603050405020304" pitchFamily="18" charset="0"/>
                          <a:cs typeface="Times New Roman" panose="02020603050405020304" pitchFamily="18" charset="0"/>
                        </a:rPr>
                        <a:t>60 %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20 %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40 %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40 %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5911818"/>
                  </a:ext>
                </a:extLst>
              </a:tr>
            </a:tbl>
          </a:graphicData>
        </a:graphic>
      </p:graphicFrame>
    </p:spTree>
    <p:extLst>
      <p:ext uri="{BB962C8B-B14F-4D97-AF65-F5344CB8AC3E}">
        <p14:creationId xmlns:p14="http://schemas.microsoft.com/office/powerpoint/2010/main" val="4118934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A study in South </a:t>
            </a:r>
            <a:r>
              <a:rPr lang="en-US" dirty="0" smtClean="0">
                <a:latin typeface="Times New Roman" panose="02020603050405020304" pitchFamily="18" charset="0"/>
                <a:ea typeface="Tahoma" panose="020B0604030504040204" pitchFamily="34" charset="0"/>
                <a:cs typeface="Times New Roman" panose="02020603050405020304" pitchFamily="18" charset="0"/>
              </a:rPr>
              <a:t>Korea in 2018 </a:t>
            </a:r>
            <a:r>
              <a:rPr lang="en-US" dirty="0">
                <a:latin typeface="Times New Roman" panose="02020603050405020304" pitchFamily="18" charset="0"/>
                <a:ea typeface="Tahoma" panose="020B0604030504040204" pitchFamily="34" charset="0"/>
                <a:cs typeface="Times New Roman" panose="02020603050405020304" pitchFamily="18" charset="0"/>
              </a:rPr>
              <a:t>showed a strong association between manual work involving repetitive and excessive movements of the upper limb and </a:t>
            </a:r>
            <a:r>
              <a:rPr lang="en-US" dirty="0" smtClean="0">
                <a:latin typeface="Times New Roman" panose="02020603050405020304" pitchFamily="18" charset="0"/>
                <a:ea typeface="Tahoma" panose="020B0604030504040204" pitchFamily="34" charset="0"/>
                <a:cs typeface="Times New Roman" panose="02020603050405020304" pitchFamily="18" charset="0"/>
              </a:rPr>
              <a:t>DRCT.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sz="4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BUT</a:t>
            </a: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No </a:t>
            </a:r>
            <a:r>
              <a:rPr lang="en-US" dirty="0">
                <a:latin typeface="Times New Roman" panose="02020603050405020304" pitchFamily="18" charset="0"/>
                <a:ea typeface="Tahoma" panose="020B0604030504040204" pitchFamily="34" charset="0"/>
                <a:cs typeface="Times New Roman" panose="02020603050405020304" pitchFamily="18" charset="0"/>
              </a:rPr>
              <a:t>statistically significant correlation between type of occupation and CSA (p=0.13).</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3914775" y="4406900"/>
            <a:ext cx="7439025" cy="1905000"/>
          </a:xfrm>
          <a:prstGeom prst="rect">
            <a:avLst/>
          </a:prstGeom>
        </p:spPr>
      </p:pic>
    </p:spTree>
    <p:extLst>
      <p:ext uri="{BB962C8B-B14F-4D97-AF65-F5344CB8AC3E}">
        <p14:creationId xmlns:p14="http://schemas.microsoft.com/office/powerpoint/2010/main" val="38053722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1">
              <a:buFont typeface="Wingdings" panose="05000000000000000000" pitchFamily="2" charset="2"/>
              <a:buChar char="ü"/>
            </a:pPr>
            <a:r>
              <a:rPr lang="en-US" sz="2800" b="1" dirty="0">
                <a:latin typeface="Times New Roman" panose="02020603050405020304" pitchFamily="18" charset="0"/>
                <a:ea typeface="Tahoma" panose="020B0604030504040204" pitchFamily="34" charset="0"/>
                <a:cs typeface="Times New Roman" panose="02020603050405020304" pitchFamily="18" charset="0"/>
              </a:rPr>
              <a:t>Side of the affected shoulder in relation to that of the dominant limb </a:t>
            </a:r>
            <a:endParaRPr lang="en-US" sz="2800" b="1" dirty="0" smtClean="0">
              <a:latin typeface="Times New Roman" panose="02020603050405020304" pitchFamily="18" charset="0"/>
              <a:ea typeface="Tahoma" panose="020B0604030504040204" pitchFamily="34" charset="0"/>
              <a:cs typeface="Times New Roman" panose="02020603050405020304" pitchFamily="18" charset="0"/>
            </a:endParaRPr>
          </a:p>
          <a:p>
            <a:pPr marL="457200" lvl="1" indent="0">
              <a:buNone/>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Affected shoulder is on </a:t>
            </a:r>
            <a:r>
              <a:rPr lang="en-US" sz="2800" dirty="0">
                <a:latin typeface="Times New Roman" panose="02020603050405020304" pitchFamily="18" charset="0"/>
                <a:ea typeface="Tahoma" panose="020B0604030504040204" pitchFamily="34" charset="0"/>
                <a:cs typeface="Times New Roman" panose="02020603050405020304" pitchFamily="18" charset="0"/>
              </a:rPr>
              <a:t>the dominant side in 70% of cases. </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Mechanical </a:t>
            </a:r>
            <a:r>
              <a:rPr lang="en-US" sz="2800" dirty="0" err="1">
                <a:latin typeface="Times New Roman" panose="02020603050405020304" pitchFamily="18" charset="0"/>
                <a:ea typeface="Tahoma" panose="020B0604030504040204" pitchFamily="34" charset="0"/>
                <a:cs typeface="Times New Roman" panose="02020603050405020304" pitchFamily="18" charset="0"/>
              </a:rPr>
              <a:t>hypersollicitation</a:t>
            </a:r>
            <a:r>
              <a:rPr lang="en-US" sz="2800" dirty="0">
                <a:latin typeface="Times New Roman" panose="02020603050405020304" pitchFamily="18" charset="0"/>
                <a:ea typeface="Tahoma" panose="020B0604030504040204" pitchFamily="34" charset="0"/>
                <a:cs typeface="Times New Roman" panose="02020603050405020304" pitchFamily="18" charset="0"/>
              </a:rPr>
              <a:t> of the dominant upper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limb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lvl="1"/>
            <a:r>
              <a:rPr lang="en-US" sz="2800" dirty="0" err="1">
                <a:latin typeface="Times New Roman" panose="02020603050405020304" pitchFamily="18" charset="0"/>
                <a:ea typeface="Tahoma" panose="020B0604030504040204" pitchFamily="34" charset="0"/>
                <a:cs typeface="Times New Roman" panose="02020603050405020304" pitchFamily="18" charset="0"/>
              </a:rPr>
              <a:t>Yamamato</a:t>
            </a:r>
            <a:r>
              <a:rPr lang="en-US" sz="2800" dirty="0">
                <a:latin typeface="Times New Roman" panose="02020603050405020304" pitchFamily="18" charset="0"/>
                <a:ea typeface="Tahoma" panose="020B0604030504040204" pitchFamily="34" charset="0"/>
                <a:cs typeface="Times New Roman" panose="02020603050405020304" pitchFamily="18" charset="0"/>
              </a:rPr>
              <a:t> et al, showed that </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 dominant upper limb was strongly correlated with </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DRCT </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(p=0.001).</a:t>
            </a:r>
            <a:endParaRPr lang="fr-FR"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3074" name="Picture 2">
            <a:extLst>
              <a:ext uri="{FF2B5EF4-FFF2-40B4-BE49-F238E27FC236}">
                <a16:creationId xmlns:a16="http://schemas.microsoft.com/office/drawing/2014/main" id="{A7E4E864-033B-4451-A81B-0931D0EF3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243" y="4477644"/>
            <a:ext cx="7210926" cy="215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6219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10515600" cy="4738461"/>
          </a:xfrm>
        </p:spPr>
        <p:txBody>
          <a:bodyPr>
            <a:noAutofit/>
          </a:bodyPr>
          <a:lstStyle/>
          <a:p>
            <a:pPr lvl="1">
              <a:buFont typeface="Wingdings" panose="05000000000000000000" pitchFamily="2" charset="2"/>
              <a:buChar char="ü"/>
            </a:pPr>
            <a:r>
              <a:rPr lang="en-US" sz="2800" b="1" dirty="0">
                <a:latin typeface="Times New Roman" panose="02020603050405020304" pitchFamily="18" charset="0"/>
                <a:ea typeface="Tahoma" panose="020B0604030504040204" pitchFamily="34" charset="0"/>
                <a:cs typeface="Times New Roman" panose="02020603050405020304" pitchFamily="18" charset="0"/>
              </a:rPr>
              <a:t>Shoulder X-ray data</a:t>
            </a:r>
          </a:p>
          <a:p>
            <a:pPr marL="457200" lvl="1" indent="0">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Preoperative </a:t>
            </a:r>
            <a:r>
              <a:rPr lang="en-US" sz="2800" b="1" dirty="0">
                <a:latin typeface="Times New Roman" panose="02020603050405020304" pitchFamily="18" charset="0"/>
                <a:ea typeface="Tahoma" panose="020B0604030504040204" pitchFamily="34" charset="0"/>
                <a:cs typeface="Times New Roman" panose="02020603050405020304" pitchFamily="18" charset="0"/>
              </a:rPr>
              <a:t>CSA:</a:t>
            </a:r>
          </a:p>
          <a:p>
            <a:pPr lvl="2"/>
            <a:r>
              <a:rPr lang="en-US" sz="2400" dirty="0">
                <a:latin typeface="Times New Roman" panose="02020603050405020304" pitchFamily="18" charset="0"/>
                <a:ea typeface="Tahoma" panose="020B0604030504040204" pitchFamily="34" charset="0"/>
                <a:cs typeface="Times New Roman" panose="02020603050405020304" pitchFamily="18" charset="0"/>
              </a:rPr>
              <a:t>Main objective of our study: relationship between CSA and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DRCT.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a:p>
            <a:pPr lvl="2"/>
            <a:r>
              <a:rPr lang="en-US" sz="2400" dirty="0">
                <a:latin typeface="Times New Roman" panose="02020603050405020304" pitchFamily="18" charset="0"/>
                <a:ea typeface="Tahoma" panose="020B0604030504040204" pitchFamily="34" charset="0"/>
                <a:cs typeface="Times New Roman" panose="02020603050405020304" pitchFamily="18" charset="0"/>
              </a:rPr>
              <a:t>The lateral protrusion of the acromion determines the CSA.</a:t>
            </a:r>
          </a:p>
          <a:p>
            <a:pPr lvl="2"/>
            <a:r>
              <a:rPr lang="en-US" sz="2400" dirty="0">
                <a:latin typeface="Times New Roman" panose="02020603050405020304" pitchFamily="18" charset="0"/>
                <a:ea typeface="Tahoma" panose="020B0604030504040204" pitchFamily="34" charset="0"/>
                <a:cs typeface="Times New Roman" panose="02020603050405020304" pitchFamily="18" charset="0"/>
              </a:rPr>
              <a:t>Overhanging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acromion -&gt; </a:t>
            </a:r>
            <a:r>
              <a:rPr lang="en-US" sz="2400" dirty="0">
                <a:latin typeface="Times New Roman" panose="02020603050405020304" pitchFamily="18" charset="0"/>
                <a:ea typeface="Tahoma" panose="020B0604030504040204" pitchFamily="34" charset="0"/>
                <a:cs typeface="Times New Roman" panose="02020603050405020304" pitchFamily="18" charset="0"/>
              </a:rPr>
              <a:t>forces exerted on the head of the </a:t>
            </a:r>
            <a:r>
              <a:rPr lang="en-US" sz="2400" dirty="0" err="1">
                <a:latin typeface="Times New Roman" panose="02020603050405020304" pitchFamily="18" charset="0"/>
                <a:ea typeface="Tahoma" panose="020B0604030504040204" pitchFamily="34" charset="0"/>
                <a:cs typeface="Times New Roman" panose="02020603050405020304" pitchFamily="18" charset="0"/>
              </a:rPr>
              <a:t>humerus</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endParaRPr lang="en-US"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914400" lvl="2" indent="0">
              <a:buNone/>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increases -&gt; </a:t>
            </a:r>
            <a:r>
              <a:rPr lang="en-US" sz="2400" dirty="0" err="1">
                <a:latin typeface="Times New Roman" panose="02020603050405020304" pitchFamily="18" charset="0"/>
                <a:ea typeface="Tahoma" panose="020B0604030504040204" pitchFamily="34" charset="0"/>
                <a:cs typeface="Times New Roman" panose="02020603050405020304" pitchFamily="18" charset="0"/>
              </a:rPr>
              <a:t>contraints</a:t>
            </a:r>
            <a:r>
              <a:rPr lang="en-US" sz="2400" dirty="0">
                <a:latin typeface="Times New Roman" panose="02020603050405020304" pitchFamily="18" charset="0"/>
                <a:ea typeface="Tahoma" panose="020B0604030504040204" pitchFamily="34" charset="0"/>
                <a:cs typeface="Times New Roman" panose="02020603050405020304" pitchFamily="18" charset="0"/>
              </a:rPr>
              <a:t> exerted on the cuff to maintain </a:t>
            </a:r>
            <a:r>
              <a:rPr lang="en-US" sz="2400" dirty="0" err="1">
                <a:latin typeface="Times New Roman" panose="02020603050405020304" pitchFamily="18" charset="0"/>
                <a:ea typeface="Tahoma" panose="020B0604030504040204" pitchFamily="34" charset="0"/>
                <a:cs typeface="Times New Roman" panose="02020603050405020304" pitchFamily="18" charset="0"/>
              </a:rPr>
              <a:t>centring</a:t>
            </a:r>
            <a:r>
              <a:rPr lang="en-US" sz="2400" dirty="0">
                <a:latin typeface="Times New Roman" panose="02020603050405020304" pitchFamily="18" charset="0"/>
                <a:ea typeface="Tahoma" panose="020B0604030504040204" pitchFamily="34" charset="0"/>
                <a:cs typeface="Times New Roman" panose="02020603050405020304" pitchFamily="18" charset="0"/>
              </a:rPr>
              <a:t> of the </a:t>
            </a:r>
          </a:p>
          <a:p>
            <a:pPr marL="914400" lvl="2" indent="0">
              <a:buNone/>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humeral </a:t>
            </a:r>
            <a:r>
              <a:rPr lang="en-US" sz="2400" dirty="0">
                <a:latin typeface="Times New Roman" panose="02020603050405020304" pitchFamily="18" charset="0"/>
                <a:ea typeface="Tahoma" panose="020B0604030504040204" pitchFamily="34" charset="0"/>
                <a:cs typeface="Times New Roman" panose="02020603050405020304" pitchFamily="18" charset="0"/>
              </a:rPr>
              <a:t>head. </a:t>
            </a: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1219719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5" name="Espace réservé du contenu 2"/>
          <p:cNvSpPr>
            <a:spLocks noGrp="1"/>
          </p:cNvSpPr>
          <p:nvPr>
            <p:ph idx="1"/>
          </p:nvPr>
        </p:nvSpPr>
        <p:spPr/>
        <p:txBody>
          <a:bodyPr>
            <a:noAutofit/>
          </a:bodyPr>
          <a:lstStyle/>
          <a:p>
            <a:pPr lvl="1">
              <a:buFont typeface="Wingdings" panose="05000000000000000000" pitchFamily="2" charset="2"/>
              <a:buChar char="ü"/>
            </a:pPr>
            <a:r>
              <a:rPr lang="en-US" sz="2800" b="1" dirty="0">
                <a:latin typeface="Times New Roman" panose="02020603050405020304" pitchFamily="18" charset="0"/>
                <a:ea typeface="Tahoma" panose="020B0604030504040204" pitchFamily="34" charset="0"/>
                <a:cs typeface="Times New Roman" panose="02020603050405020304" pitchFamily="18" charset="0"/>
              </a:rPr>
              <a:t>Shoulder X-ray data</a:t>
            </a:r>
          </a:p>
          <a:p>
            <a:pPr marL="457200" lvl="1" indent="0">
              <a:buNone/>
            </a:pP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   Preoperative </a:t>
            </a:r>
            <a:r>
              <a:rPr lang="en-US" sz="2800" b="1" dirty="0">
                <a:latin typeface="Times New Roman" panose="02020603050405020304" pitchFamily="18" charset="0"/>
                <a:ea typeface="Tahoma" panose="020B0604030504040204" pitchFamily="34" charset="0"/>
                <a:cs typeface="Times New Roman" panose="02020603050405020304" pitchFamily="18" charset="0"/>
              </a:rPr>
              <a:t>CSA:</a:t>
            </a:r>
          </a:p>
          <a:p>
            <a:pPr marL="914400" lvl="2" indent="0">
              <a:buNone/>
            </a:pPr>
            <a:r>
              <a:rPr lang="en-US" sz="32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Nyffeler</a:t>
            </a:r>
            <a:r>
              <a:rPr lang="en-US" sz="3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et al: Lateral extension of the acromion is associated with </a:t>
            </a:r>
            <a:r>
              <a:rPr lang="en-US" sz="32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RDCT !!</a:t>
            </a:r>
            <a:endParaRPr lang="fr-FR" sz="32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3619500" y="3632283"/>
            <a:ext cx="7734300" cy="2962275"/>
          </a:xfrm>
          <a:prstGeom prst="rect">
            <a:avLst/>
          </a:prstGeom>
        </p:spPr>
      </p:pic>
    </p:spTree>
    <p:extLst>
      <p:ext uri="{BB962C8B-B14F-4D97-AF65-F5344CB8AC3E}">
        <p14:creationId xmlns:p14="http://schemas.microsoft.com/office/powerpoint/2010/main" val="1672243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923518"/>
          </a:xfrm>
        </p:spPr>
        <p:txBody>
          <a:bodyPr>
            <a:normAutofit/>
          </a:bodyPr>
          <a:lstStyle/>
          <a:p>
            <a:pPr marL="0" indent="0">
              <a:buNone/>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   Preoperative </a:t>
            </a:r>
            <a:r>
              <a:rPr lang="en-US" sz="3200" b="1" dirty="0">
                <a:latin typeface="Times New Roman" panose="02020603050405020304" pitchFamily="18" charset="0"/>
                <a:ea typeface="Tahoma" panose="020B0604030504040204" pitchFamily="34" charset="0"/>
                <a:cs typeface="Times New Roman" panose="02020603050405020304" pitchFamily="18" charset="0"/>
              </a:rPr>
              <a:t>CSA</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a:t>
            </a:r>
            <a:endParaRPr lang="fr-FR" sz="3000" dirty="0" smtClean="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imes New Roman" panose="02020603050405020304" pitchFamily="18" charset="0"/>
                <a:ea typeface="Tahoma" panose="020B0604030504040204" pitchFamily="34" charset="0"/>
                <a:cs typeface="Times New Roman" panose="02020603050405020304" pitchFamily="18" charset="0"/>
              </a:rPr>
              <a:t>2019 : Gürpinar.et </a:t>
            </a:r>
            <a:r>
              <a:rPr lang="fr-FR" sz="2400" dirty="0">
                <a:latin typeface="Times New Roman" panose="02020603050405020304" pitchFamily="18" charset="0"/>
                <a:ea typeface="Tahoma" panose="020B0604030504040204" pitchFamily="34" charset="0"/>
                <a:cs typeface="Times New Roman" panose="02020603050405020304" pitchFamily="18" charset="0"/>
              </a:rPr>
              <a:t>al </a:t>
            </a:r>
            <a:r>
              <a:rPr lang="fr-FR" sz="2400" dirty="0" err="1" smtClean="0">
                <a:latin typeface="Times New Roman" panose="02020603050405020304" pitchFamily="18" charset="0"/>
                <a:ea typeface="Tahoma" panose="020B0604030504040204" pitchFamily="34" charset="0"/>
                <a:cs typeface="Times New Roman" panose="02020603050405020304" pitchFamily="18" charset="0"/>
              </a:rPr>
              <a:t>demonstrated</a:t>
            </a:r>
            <a:r>
              <a:rPr lang="fr-FR" sz="2400" dirty="0" smtClean="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smtClean="0">
                <a:latin typeface="Times New Roman" panose="02020603050405020304" pitchFamily="18" charset="0"/>
                <a:ea typeface="Tahoma" panose="020B0604030504040204" pitchFamily="34" charset="0"/>
                <a:cs typeface="Times New Roman" panose="02020603050405020304" pitchFamily="18" charset="0"/>
              </a:rPr>
              <a:t>that</a:t>
            </a:r>
            <a:r>
              <a:rPr lang="fr-FR" sz="2400" dirty="0" smtClean="0">
                <a:latin typeface="Times New Roman" panose="02020603050405020304" pitchFamily="18" charset="0"/>
                <a:ea typeface="Tahoma" panose="020B0604030504040204" pitchFamily="34" charset="0"/>
                <a:cs typeface="Times New Roman" panose="02020603050405020304" pitchFamily="18" charset="0"/>
              </a:rPr>
              <a:t> IF </a:t>
            </a:r>
            <a:r>
              <a:rPr lang="fr-FR" sz="24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glenoid</a:t>
            </a:r>
            <a:r>
              <a:rPr lang="fr-FR"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obliquity</a:t>
            </a:r>
            <a:r>
              <a:rPr lang="fr-FR"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fr-FR" sz="24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is</a:t>
            </a:r>
            <a:r>
              <a:rPr lang="fr-FR"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HIGH </a:t>
            </a:r>
            <a:r>
              <a:rPr lang="fr-FR" sz="2400" dirty="0" smtClean="0">
                <a:latin typeface="Times New Roman" panose="02020603050405020304" pitchFamily="18" charset="0"/>
                <a:ea typeface="Tahoma" panose="020B0604030504040204" pitchFamily="34" charset="0"/>
                <a:cs typeface="Times New Roman" panose="02020603050405020304" pitchFamily="18" charset="0"/>
              </a:rPr>
              <a:t>-&gt; </a:t>
            </a:r>
            <a:r>
              <a:rPr lang="fr-FR"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CSA </a:t>
            </a:r>
            <a:r>
              <a:rPr lang="fr-FR" sz="24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increases</a:t>
            </a:r>
            <a:r>
              <a:rPr lang="fr-FR" sz="2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endParaRPr lang="fr-FR"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fr-FR" sz="2400" dirty="0" smtClean="0">
                <a:latin typeface="Times New Roman" panose="02020603050405020304" pitchFamily="18" charset="0"/>
                <a:ea typeface="Tahoma" panose="020B0604030504040204" pitchFamily="34" charset="0"/>
                <a:cs typeface="Times New Roman" panose="02020603050405020304" pitchFamily="18" charset="0"/>
              </a:rPr>
              <a:t> </a:t>
            </a:r>
            <a:endParaRPr lang="fr-FR"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4811878" y="3181461"/>
            <a:ext cx="6124827" cy="2853532"/>
          </a:xfrm>
          <a:prstGeom prst="rect">
            <a:avLst/>
          </a:prstGeom>
        </p:spPr>
      </p:pic>
    </p:spTree>
    <p:extLst>
      <p:ext uri="{BB962C8B-B14F-4D97-AF65-F5344CB8AC3E}">
        <p14:creationId xmlns:p14="http://schemas.microsoft.com/office/powerpoint/2010/main" val="24078593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Preoperative CSA:</a:t>
            </a:r>
          </a:p>
          <a:p>
            <a:endParaRPr lang="fr-FR" dirty="0"/>
          </a:p>
        </p:txBody>
      </p:sp>
      <p:sp>
        <p:nvSpPr>
          <p:cNvPr id="4" name="Titre 3"/>
          <p:cNvSpPr>
            <a:spLocks noGrp="1"/>
          </p:cNvSpPr>
          <p:nvPr>
            <p:ph type="title"/>
          </p:nvPr>
        </p:nvSpPr>
        <p:spPr>
          <a:xfrm>
            <a:off x="838200" y="365125"/>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5" name="Rectangle 4"/>
          <p:cNvSpPr/>
          <p:nvPr/>
        </p:nvSpPr>
        <p:spPr>
          <a:xfrm>
            <a:off x="1058777" y="2239562"/>
            <a:ext cx="9817769" cy="830997"/>
          </a:xfrm>
          <a:prstGeom prst="rect">
            <a:avLst/>
          </a:prstGeom>
        </p:spPr>
        <p:txBody>
          <a:bodyPr wrap="square">
            <a:spAutoFit/>
          </a:bodyPr>
          <a:lstStyle/>
          <a:p>
            <a:r>
              <a:rPr lang="fr-FR" sz="2400" dirty="0">
                <a:latin typeface="Times New Roman" panose="02020603050405020304" pitchFamily="18" charset="0"/>
                <a:ea typeface="Tahoma" panose="020B0604030504040204" pitchFamily="34" charset="0"/>
                <a:cs typeface="Times New Roman" panose="02020603050405020304" pitchFamily="18" charset="0"/>
              </a:rPr>
              <a:t>Hughes et al: a </a:t>
            </a:r>
            <a:r>
              <a:rPr lang="fr-FR" sz="2400" dirty="0" err="1">
                <a:latin typeface="Times New Roman" panose="02020603050405020304" pitchFamily="18" charset="0"/>
                <a:ea typeface="Tahoma" panose="020B0604030504040204" pitchFamily="34" charset="0"/>
                <a:cs typeface="Times New Roman" panose="02020603050405020304" pitchFamily="18" charset="0"/>
              </a:rPr>
              <a:t>cadaveric</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study</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showed</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that</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glenoid</a:t>
            </a:r>
            <a:r>
              <a:rPr lang="fr-FR" sz="2400" dirty="0">
                <a:latin typeface="Times New Roman" panose="02020603050405020304" pitchFamily="18" charset="0"/>
                <a:ea typeface="Tahoma" panose="020B0604030504040204" pitchFamily="34" charset="0"/>
                <a:cs typeface="Times New Roman" panose="02020603050405020304" pitchFamily="18" charset="0"/>
              </a:rPr>
              <a:t> tilt </a:t>
            </a:r>
            <a:r>
              <a:rPr lang="fr-FR" sz="2400" dirty="0" err="1">
                <a:latin typeface="Times New Roman" panose="02020603050405020304" pitchFamily="18" charset="0"/>
                <a:ea typeface="Tahoma" panose="020B0604030504040204" pitchFamily="34" charset="0"/>
                <a:cs typeface="Times New Roman" panose="02020603050405020304" pitchFamily="18" charset="0"/>
              </a:rPr>
              <a:t>was</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significantly</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greater</a:t>
            </a:r>
            <a:r>
              <a:rPr lang="fr-FR" sz="2400" dirty="0">
                <a:latin typeface="Times New Roman" panose="02020603050405020304" pitchFamily="18" charset="0"/>
                <a:ea typeface="Tahoma" panose="020B0604030504040204" pitchFamily="34" charset="0"/>
                <a:cs typeface="Times New Roman" panose="02020603050405020304" pitchFamily="18" charset="0"/>
              </a:rPr>
              <a:t> in </a:t>
            </a:r>
            <a:r>
              <a:rPr lang="fr-FR" sz="2400" dirty="0" err="1">
                <a:latin typeface="Times New Roman" panose="02020603050405020304" pitchFamily="18" charset="0"/>
                <a:ea typeface="Tahoma" panose="020B0604030504040204" pitchFamily="34" charset="0"/>
                <a:cs typeface="Times New Roman" panose="02020603050405020304" pitchFamily="18" charset="0"/>
              </a:rPr>
              <a:t>subjects</a:t>
            </a:r>
            <a:r>
              <a:rPr lang="fr-FR" sz="2400" dirty="0">
                <a:latin typeface="Times New Roman" panose="02020603050405020304" pitchFamily="18" charset="0"/>
                <a:ea typeface="Tahoma" panose="020B0604030504040204" pitchFamily="34" charset="0"/>
                <a:cs typeface="Times New Roman" panose="02020603050405020304" pitchFamily="18" charset="0"/>
              </a:rPr>
              <a:t> with </a:t>
            </a:r>
            <a:r>
              <a:rPr lang="fr-FR" sz="2400" dirty="0" smtClean="0">
                <a:latin typeface="Times New Roman" panose="02020603050405020304" pitchFamily="18" charset="0"/>
                <a:ea typeface="Tahoma" panose="020B0604030504040204" pitchFamily="34" charset="0"/>
                <a:cs typeface="Times New Roman" panose="02020603050405020304" pitchFamily="18" charset="0"/>
              </a:rPr>
              <a:t>DRCT. </a:t>
            </a:r>
            <a:endParaRPr lang="fr-FR"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4378241" y="3156911"/>
            <a:ext cx="6772275" cy="2933700"/>
          </a:xfrm>
          <a:prstGeom prst="rect">
            <a:avLst/>
          </a:prstGeom>
        </p:spPr>
      </p:pic>
    </p:spTree>
    <p:extLst>
      <p:ext uri="{BB962C8B-B14F-4D97-AF65-F5344CB8AC3E}">
        <p14:creationId xmlns:p14="http://schemas.microsoft.com/office/powerpoint/2010/main" val="969975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6" name="Rectangle 5"/>
          <p:cNvSpPr/>
          <p:nvPr/>
        </p:nvSpPr>
        <p:spPr>
          <a:xfrm>
            <a:off x="838200" y="2239560"/>
            <a:ext cx="10888579" cy="461665"/>
          </a:xfrm>
          <a:prstGeom prst="rect">
            <a:avLst/>
          </a:prstGeom>
        </p:spPr>
        <p:txBody>
          <a:bodyPr wrap="square">
            <a:spAutoFit/>
          </a:bodyPr>
          <a:lstStyle/>
          <a:p>
            <a:r>
              <a:rPr lang="fr-FR" sz="2400" dirty="0" smtClean="0">
                <a:latin typeface="Times New Roman" panose="02020603050405020304" pitchFamily="18" charset="0"/>
                <a:ea typeface="Tahoma" panose="020B0604030504040204" pitchFamily="34" charset="0"/>
                <a:cs typeface="Times New Roman" panose="02020603050405020304" pitchFamily="18" charset="0"/>
              </a:rPr>
              <a:t>2015 : DAGGETT </a:t>
            </a:r>
            <a:r>
              <a:rPr lang="fr-FR" sz="2400" dirty="0">
                <a:latin typeface="Times New Roman" panose="02020603050405020304" pitchFamily="18" charset="0"/>
                <a:ea typeface="Tahoma" panose="020B0604030504040204" pitchFamily="34" charset="0"/>
                <a:cs typeface="Times New Roman" panose="02020603050405020304" pitchFamily="18" charset="0"/>
              </a:rPr>
              <a:t>et al: </a:t>
            </a:r>
            <a:r>
              <a:rPr lang="fr-FR" sz="2400" dirty="0" err="1">
                <a:latin typeface="Times New Roman" panose="02020603050405020304" pitchFamily="18" charset="0"/>
                <a:ea typeface="Tahoma" panose="020B0604030504040204" pitchFamily="34" charset="0"/>
                <a:cs typeface="Times New Roman" panose="02020603050405020304" pitchFamily="18" charset="0"/>
              </a:rPr>
              <a:t>glenoid</a:t>
            </a:r>
            <a:r>
              <a:rPr lang="fr-FR" sz="2400" dirty="0">
                <a:latin typeface="Times New Roman" panose="02020603050405020304" pitchFamily="18" charset="0"/>
                <a:ea typeface="Tahoma" panose="020B0604030504040204" pitchFamily="34" charset="0"/>
                <a:cs typeface="Times New Roman" panose="02020603050405020304" pitchFamily="18" charset="0"/>
              </a:rPr>
              <a:t> tilt </a:t>
            </a:r>
            <a:r>
              <a:rPr lang="fr-FR" sz="2400" dirty="0" err="1">
                <a:latin typeface="Times New Roman" panose="02020603050405020304" pitchFamily="18" charset="0"/>
                <a:ea typeface="Tahoma" panose="020B0604030504040204" pitchFamily="34" charset="0"/>
                <a:cs typeface="Times New Roman" panose="02020603050405020304" pitchFamily="18" charset="0"/>
              </a:rPr>
              <a:t>is</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linearly</a:t>
            </a:r>
            <a:r>
              <a:rPr lang="fr-FR" sz="2400" dirty="0">
                <a:latin typeface="Times New Roman" panose="02020603050405020304" pitchFamily="18" charset="0"/>
                <a:ea typeface="Tahoma" panose="020B0604030504040204" pitchFamily="34" charset="0"/>
                <a:cs typeface="Times New Roman" panose="02020603050405020304" pitchFamily="18" charset="0"/>
              </a:rPr>
              <a:t> </a:t>
            </a:r>
            <a:r>
              <a:rPr lang="fr-FR" sz="2400" dirty="0" err="1">
                <a:latin typeface="Times New Roman" panose="02020603050405020304" pitchFamily="18" charset="0"/>
                <a:ea typeface="Tahoma" panose="020B0604030504040204" pitchFamily="34" charset="0"/>
                <a:cs typeface="Times New Roman" panose="02020603050405020304" pitchFamily="18" charset="0"/>
              </a:rPr>
              <a:t>correlated</a:t>
            </a:r>
            <a:r>
              <a:rPr lang="fr-FR" sz="2400" dirty="0">
                <a:latin typeface="Times New Roman" panose="02020603050405020304" pitchFamily="18" charset="0"/>
                <a:ea typeface="Tahoma" panose="020B0604030504040204" pitchFamily="34" charset="0"/>
                <a:cs typeface="Times New Roman" panose="02020603050405020304" pitchFamily="18" charset="0"/>
              </a:rPr>
              <a:t> with CSA </a:t>
            </a:r>
          </a:p>
        </p:txBody>
      </p:sp>
      <p:sp>
        <p:nvSpPr>
          <p:cNvPr id="7" name="Rectangle 6"/>
          <p:cNvSpPr/>
          <p:nvPr/>
        </p:nvSpPr>
        <p:spPr>
          <a:xfrm>
            <a:off x="838200" y="1703514"/>
            <a:ext cx="3541290" cy="523220"/>
          </a:xfrm>
          <a:prstGeom prst="rect">
            <a:avLst/>
          </a:prstGeom>
        </p:spPr>
        <p:txBody>
          <a:bodyPr wrap="none">
            <a:spAutoFit/>
          </a:bodyPr>
          <a:lstStyle/>
          <a:p>
            <a:pPr lvl="1"/>
            <a:r>
              <a:rPr lang="en-US" sz="2800" b="1" dirty="0">
                <a:latin typeface="Times New Roman" panose="02020603050405020304" pitchFamily="18" charset="0"/>
                <a:ea typeface="Tahoma" panose="020B0604030504040204" pitchFamily="34" charset="0"/>
                <a:cs typeface="Times New Roman" panose="02020603050405020304" pitchFamily="18" charset="0"/>
              </a:rPr>
              <a:t>Preoperative CSA:</a:t>
            </a:r>
          </a:p>
        </p:txBody>
      </p:sp>
      <p:pic>
        <p:nvPicPr>
          <p:cNvPr id="8" name="Image 7"/>
          <p:cNvPicPr>
            <a:picLocks noChangeAspect="1"/>
          </p:cNvPicPr>
          <p:nvPr/>
        </p:nvPicPr>
        <p:blipFill>
          <a:blip r:embed="rId2"/>
          <a:stretch>
            <a:fillRect/>
          </a:stretch>
        </p:blipFill>
        <p:spPr>
          <a:xfrm>
            <a:off x="3253037" y="2701225"/>
            <a:ext cx="7398920" cy="3959228"/>
          </a:xfrm>
          <a:prstGeom prst="rect">
            <a:avLst/>
          </a:prstGeom>
        </p:spPr>
      </p:pic>
    </p:spTree>
    <p:extLst>
      <p:ext uri="{BB962C8B-B14F-4D97-AF65-F5344CB8AC3E}">
        <p14:creationId xmlns:p14="http://schemas.microsoft.com/office/powerpoint/2010/main" val="4170074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Preoperative CSA</a:t>
            </a:r>
            <a:r>
              <a:rPr lang="en-US" b="1" dirty="0" smtClean="0">
                <a:latin typeface="Times New Roman" panose="02020603050405020304" pitchFamily="18" charset="0"/>
                <a:ea typeface="Tahoma" panose="020B0604030504040204" pitchFamily="34" charset="0"/>
                <a:cs typeface="Times New Roman" panose="02020603050405020304" pitchFamily="18" charset="0"/>
              </a:rPr>
              <a:t>:</a:t>
            </a:r>
            <a:endParaRPr lang="fr-FR" dirty="0" smtClean="0">
              <a:latin typeface="Tahoma" panose="020B0604030504040204" pitchFamily="34" charset="0"/>
              <a:ea typeface="Tahoma" panose="020B0604030504040204" pitchFamily="34" charset="0"/>
              <a:cs typeface="Tahoma" panose="020B0604030504040204" pitchFamily="34" charset="0"/>
            </a:endParaRPr>
          </a:p>
          <a:p>
            <a:endParaRPr lang="fr-FR"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fr-FR" dirty="0" err="1" smtClean="0">
                <a:latin typeface="Times New Roman" panose="02020603050405020304" pitchFamily="18" charset="0"/>
                <a:ea typeface="Tahoma" panose="020B0604030504040204" pitchFamily="34" charset="0"/>
                <a:cs typeface="Times New Roman" panose="02020603050405020304" pitchFamily="18" charset="0"/>
              </a:rPr>
              <a:t>Glenoid</a:t>
            </a:r>
            <a:r>
              <a:rPr lang="fr-FR" dirty="0" smtClean="0">
                <a:latin typeface="Times New Roman" panose="02020603050405020304" pitchFamily="18" charset="0"/>
                <a:ea typeface="Tahoma" panose="020B0604030504040204" pitchFamily="34" charset="0"/>
                <a:cs typeface="Times New Roman" panose="02020603050405020304" pitchFamily="18" charset="0"/>
              </a:rPr>
              <a:t> </a:t>
            </a:r>
            <a:r>
              <a:rPr lang="fr-FR" dirty="0">
                <a:latin typeface="Times New Roman" panose="02020603050405020304" pitchFamily="18" charset="0"/>
                <a:ea typeface="Tahoma" panose="020B0604030504040204" pitchFamily="34" charset="0"/>
                <a:cs typeface="Times New Roman" panose="02020603050405020304" pitchFamily="18" charset="0"/>
              </a:rPr>
              <a:t>tilt and </a:t>
            </a:r>
            <a:r>
              <a:rPr lang="fr-FR" dirty="0" err="1">
                <a:latin typeface="Times New Roman" panose="02020603050405020304" pitchFamily="18" charset="0"/>
                <a:ea typeface="Tahoma" panose="020B0604030504040204" pitchFamily="34" charset="0"/>
                <a:cs typeface="Times New Roman" panose="02020603050405020304" pitchFamily="18" charset="0"/>
              </a:rPr>
              <a:t>lateral</a:t>
            </a:r>
            <a:r>
              <a:rPr lang="fr-FR" dirty="0">
                <a:latin typeface="Times New Roman" panose="02020603050405020304" pitchFamily="18" charset="0"/>
                <a:ea typeface="Tahoma" panose="020B0604030504040204" pitchFamily="34" charset="0"/>
                <a:cs typeface="Times New Roman" panose="02020603050405020304" pitchFamily="18" charset="0"/>
              </a:rPr>
              <a:t> acromion protrusion: 02 </a:t>
            </a:r>
            <a:r>
              <a:rPr lang="fr-FR" dirty="0" err="1">
                <a:latin typeface="Times New Roman" panose="02020603050405020304" pitchFamily="18" charset="0"/>
                <a:ea typeface="Tahoma" panose="020B0604030504040204" pitchFamily="34" charset="0"/>
                <a:cs typeface="Times New Roman" panose="02020603050405020304" pitchFamily="18" charset="0"/>
              </a:rPr>
              <a:t>determinants</a:t>
            </a:r>
            <a:r>
              <a:rPr lang="fr-FR" dirty="0">
                <a:latin typeface="Times New Roman" panose="02020603050405020304" pitchFamily="18" charset="0"/>
                <a:ea typeface="Tahoma" panose="020B0604030504040204" pitchFamily="34" charset="0"/>
                <a:cs typeface="Times New Roman" panose="02020603050405020304" pitchFamily="18" charset="0"/>
              </a:rPr>
              <a:t> of CSA </a:t>
            </a:r>
            <a:endParaRPr lang="fr-FR" dirty="0" smtClean="0">
              <a:latin typeface="Times New Roman" panose="02020603050405020304" pitchFamily="18" charset="0"/>
              <a:ea typeface="Tahoma" panose="020B0604030504040204" pitchFamily="34" charset="0"/>
              <a:cs typeface="Times New Roman" panose="02020603050405020304" pitchFamily="18" charset="0"/>
            </a:endParaRPr>
          </a:p>
          <a:p>
            <a:pPr>
              <a:buFont typeface="Wingdings" panose="05000000000000000000" pitchFamily="2" charset="2"/>
              <a:buChar char="Ø"/>
            </a:pPr>
            <a:r>
              <a:rPr lang="fr-FR" dirty="0" err="1" smtClean="0">
                <a:latin typeface="Times New Roman" panose="02020603050405020304" pitchFamily="18" charset="0"/>
                <a:ea typeface="Tahoma" panose="020B0604030504040204" pitchFamily="34" charset="0"/>
                <a:cs typeface="Times New Roman" panose="02020603050405020304" pitchFamily="18" charset="0"/>
              </a:rPr>
              <a:t>increased</a:t>
            </a:r>
            <a:r>
              <a:rPr lang="fr-FR" dirty="0" smtClean="0">
                <a:latin typeface="Times New Roman" panose="02020603050405020304" pitchFamily="18" charset="0"/>
                <a:ea typeface="Tahoma" panose="020B0604030504040204" pitchFamily="34" charset="0"/>
                <a:cs typeface="Times New Roman" panose="02020603050405020304" pitchFamily="18" charset="0"/>
              </a:rPr>
              <a:t> </a:t>
            </a:r>
            <a:r>
              <a:rPr lang="fr-FR" dirty="0">
                <a:latin typeface="Times New Roman" panose="02020603050405020304" pitchFamily="18" charset="0"/>
                <a:ea typeface="Tahoma" panose="020B0604030504040204" pitchFamily="34" charset="0"/>
                <a:cs typeface="Times New Roman" panose="02020603050405020304" pitchFamily="18" charset="0"/>
              </a:rPr>
              <a:t>CSA </a:t>
            </a:r>
            <a:r>
              <a:rPr lang="fr-FR" dirty="0" err="1">
                <a:latin typeface="Times New Roman" panose="02020603050405020304" pitchFamily="18" charset="0"/>
                <a:ea typeface="Tahoma" panose="020B0604030504040204" pitchFamily="34" charset="0"/>
                <a:cs typeface="Times New Roman" panose="02020603050405020304" pitchFamily="18" charset="0"/>
              </a:rPr>
              <a:t>is</a:t>
            </a:r>
            <a:r>
              <a:rPr lang="fr-FR" dirty="0">
                <a:latin typeface="Times New Roman" panose="02020603050405020304" pitchFamily="18" charset="0"/>
                <a:ea typeface="Tahoma" panose="020B0604030504040204" pitchFamily="34" charset="0"/>
                <a:cs typeface="Times New Roman" panose="02020603050405020304" pitchFamily="18" charset="0"/>
              </a:rPr>
              <a:t> a major </a:t>
            </a:r>
            <a:r>
              <a:rPr lang="fr-FR" dirty="0" err="1">
                <a:latin typeface="Times New Roman" panose="02020603050405020304" pitchFamily="18" charset="0"/>
                <a:ea typeface="Tahoma" panose="020B0604030504040204" pitchFamily="34" charset="0"/>
                <a:cs typeface="Times New Roman" panose="02020603050405020304" pitchFamily="18" charset="0"/>
              </a:rPr>
              <a:t>predisposing</a:t>
            </a:r>
            <a:r>
              <a:rPr lang="fr-FR" dirty="0">
                <a:latin typeface="Times New Roman" panose="02020603050405020304" pitchFamily="18" charset="0"/>
                <a:ea typeface="Tahoma" panose="020B0604030504040204" pitchFamily="34" charset="0"/>
                <a:cs typeface="Times New Roman" panose="02020603050405020304" pitchFamily="18" charset="0"/>
              </a:rPr>
              <a:t> factor for </a:t>
            </a:r>
            <a:r>
              <a:rPr lang="fr-FR" dirty="0" smtClean="0">
                <a:latin typeface="Times New Roman" panose="02020603050405020304" pitchFamily="18" charset="0"/>
                <a:ea typeface="Tahoma" panose="020B0604030504040204" pitchFamily="34" charset="0"/>
                <a:cs typeface="Times New Roman" panose="02020603050405020304" pitchFamily="18" charset="0"/>
              </a:rPr>
              <a:t>DRCT.</a:t>
            </a:r>
            <a:endParaRPr lang="fr-FR"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fr-FR" dirty="0"/>
          </a:p>
        </p:txBody>
      </p:sp>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873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06694"/>
            <a:ext cx="10515600" cy="4351338"/>
          </a:xfrm>
        </p:spPr>
        <p:txBody>
          <a:bodyPr>
            <a:normAutofit/>
          </a:bodyPr>
          <a:lstStyle/>
          <a:p>
            <a:pPr marL="0" indent="0">
              <a:buNone/>
            </a:pPr>
            <a:endParaRPr lang="en-US" b="1" u="sng"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dirty="0" smtClean="0">
                <a:latin typeface="Times New Roman" panose="02020603050405020304" pitchFamily="18" charset="0"/>
                <a:ea typeface="Tahoma" panose="020B0604030504040204" pitchFamily="34" charset="0"/>
                <a:cs typeface="Times New Roman" panose="02020603050405020304" pitchFamily="18" charset="0"/>
              </a:rPr>
              <a:t>Retrospective</a:t>
            </a: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C</a:t>
            </a:r>
            <a:r>
              <a:rPr lang="en-US" dirty="0" smtClean="0">
                <a:latin typeface="Times New Roman" panose="02020603050405020304" pitchFamily="18" charset="0"/>
                <a:ea typeface="Tahoma" panose="020B0604030504040204" pitchFamily="34" charset="0"/>
                <a:cs typeface="Times New Roman" panose="02020603050405020304" pitchFamily="18" charset="0"/>
              </a:rPr>
              <a:t>omparative study</a:t>
            </a:r>
          </a:p>
          <a:p>
            <a:pPr>
              <a:buFont typeface="Wingdings" panose="05000000000000000000" pitchFamily="2" charset="2"/>
              <a:buChar char="ü"/>
            </a:pPr>
            <a:r>
              <a:rPr lang="en-US" dirty="0">
                <a:latin typeface="Times New Roman" panose="02020603050405020304" pitchFamily="18" charset="0"/>
                <a:ea typeface="Tahoma" panose="020B0604030504040204" pitchFamily="34" charset="0"/>
                <a:cs typeface="Times New Roman" panose="02020603050405020304" pitchFamily="18" charset="0"/>
              </a:rPr>
              <a:t>O</a:t>
            </a:r>
            <a:r>
              <a:rPr lang="en-US" dirty="0" smtClean="0">
                <a:latin typeface="Times New Roman" panose="02020603050405020304" pitchFamily="18" charset="0"/>
                <a:ea typeface="Tahoma" panose="020B0604030504040204" pitchFamily="34" charset="0"/>
                <a:cs typeface="Times New Roman" panose="02020603050405020304" pitchFamily="18" charset="0"/>
              </a:rPr>
              <a:t>rthopedic </a:t>
            </a:r>
            <a:r>
              <a:rPr lang="en-US" dirty="0">
                <a:latin typeface="Times New Roman" panose="02020603050405020304" pitchFamily="18" charset="0"/>
                <a:ea typeface="Tahoma" panose="020B0604030504040204" pitchFamily="34" charset="0"/>
                <a:cs typeface="Times New Roman" panose="02020603050405020304" pitchFamily="18" charset="0"/>
              </a:rPr>
              <a:t>surgery and traumatology department of the </a:t>
            </a:r>
            <a:r>
              <a:rPr lang="en-US" dirty="0" smtClean="0">
                <a:latin typeface="Times New Roman" panose="02020603050405020304" pitchFamily="18" charset="0"/>
                <a:ea typeface="Tahoma" panose="020B0604030504040204" pitchFamily="34" charset="0"/>
                <a:cs typeface="Times New Roman" panose="02020603050405020304" pitchFamily="18" charset="0"/>
              </a:rPr>
              <a:t>Internal</a:t>
            </a:r>
          </a:p>
          <a:p>
            <a:pPr marL="0" indent="0">
              <a:buNone/>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a:latin typeface="Times New Roman" panose="02020603050405020304" pitchFamily="18" charset="0"/>
                <a:ea typeface="Tahoma" panose="020B0604030504040204" pitchFamily="34" charset="0"/>
                <a:cs typeface="Times New Roman" panose="02020603050405020304" pitchFamily="18" charset="0"/>
              </a:rPr>
              <a:t>Security Forces hospital </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
        <p:nvSpPr>
          <p:cNvPr id="4"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5400" b="1" dirty="0">
                <a:solidFill>
                  <a:schemeClr val="bg1"/>
                </a:solidFill>
                <a:effectLst>
                  <a:outerShdw blurRad="38100" dist="38100" dir="2700000" algn="tl">
                    <a:srgbClr val="000000">
                      <a:alpha val="43137"/>
                    </a:srgbClr>
                  </a:outerShdw>
                </a:effectLst>
              </a:rPr>
              <a:t>MATERIALS</a:t>
            </a:r>
          </a:p>
        </p:txBody>
      </p:sp>
      <p:sp>
        <p:nvSpPr>
          <p:cNvPr id="5" name="ZoneTexte 4"/>
          <p:cNvSpPr txBox="1"/>
          <p:nvPr/>
        </p:nvSpPr>
        <p:spPr>
          <a:xfrm>
            <a:off x="4231104" y="2807369"/>
            <a:ext cx="7122696" cy="523220"/>
          </a:xfrm>
          <a:prstGeom prst="rect">
            <a:avLst/>
          </a:prstGeom>
          <a:noFill/>
        </p:spPr>
        <p:txBody>
          <a:bodyPr wrap="square" rtlCol="0">
            <a:spAutoFit/>
          </a:bodyPr>
          <a:lstStyle/>
          <a:p>
            <a:r>
              <a:rPr lang="fr-FR" sz="2800" dirty="0" smtClean="0">
                <a:solidFill>
                  <a:srgbClr val="FF0000"/>
                </a:solidFill>
                <a:latin typeface="Times New Roman" panose="02020603050405020304" pitchFamily="18" charset="0"/>
                <a:cs typeface="Times New Roman" panose="02020603050405020304" pitchFamily="18" charset="0"/>
              </a:rPr>
              <a:t>FROM JANUARY 2017 TO DECEMBER 2021</a:t>
            </a:r>
            <a:endParaRPr lang="fr-FR"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696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2013 :Moor </a:t>
            </a:r>
            <a:r>
              <a:rPr lang="en-US" dirty="0">
                <a:latin typeface="Times New Roman" panose="02020603050405020304" pitchFamily="18" charset="0"/>
                <a:ea typeface="Tahoma" panose="020B0604030504040204" pitchFamily="34" charset="0"/>
                <a:cs typeface="Times New Roman" panose="02020603050405020304" pitchFamily="18" charset="0"/>
              </a:rPr>
              <a:t>et al: </a:t>
            </a:r>
            <a:r>
              <a:rPr lang="en-US"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CSA&gt;35</a:t>
            </a:r>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dirty="0" smtClean="0">
                <a:latin typeface="Times New Roman" panose="02020603050405020304" pitchFamily="18" charset="0"/>
                <a:ea typeface="Tahoma" panose="020B0604030504040204" pitchFamily="34" charset="0"/>
                <a:cs typeface="Times New Roman" panose="02020603050405020304" pitchFamily="18" charset="0"/>
              </a:rPr>
              <a:t>is </a:t>
            </a:r>
            <a:r>
              <a:rPr lang="en-US" dirty="0">
                <a:latin typeface="Times New Roman" panose="02020603050405020304" pitchFamily="18" charset="0"/>
                <a:ea typeface="Tahoma" panose="020B0604030504040204" pitchFamily="34" charset="0"/>
                <a:cs typeface="Times New Roman" panose="02020603050405020304" pitchFamily="18" charset="0"/>
              </a:rPr>
              <a:t>highly predictive of </a:t>
            </a:r>
            <a:r>
              <a:rPr lang="en-US" dirty="0" smtClean="0">
                <a:latin typeface="Times New Roman" panose="02020603050405020304" pitchFamily="18" charset="0"/>
                <a:ea typeface="Tahoma" panose="020B0604030504040204" pitchFamily="34" charset="0"/>
                <a:cs typeface="Times New Roman" panose="02020603050405020304" pitchFamily="18" charset="0"/>
              </a:rPr>
              <a:t>DRCT.</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5" name="Picture 2">
            <a:extLst>
              <a:ext uri="{FF2B5EF4-FFF2-40B4-BE49-F238E27FC236}">
                <a16:creationId xmlns:a16="http://schemas.microsoft.com/office/drawing/2014/main" id="{AC9ECC96-37C8-4A82-ADD6-B6C5527BE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680" y="2649163"/>
            <a:ext cx="6597120" cy="270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115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smtClean="0">
                <a:latin typeface="Times New Roman" panose="02020603050405020304" pitchFamily="18" charset="0"/>
                <a:cs typeface="Times New Roman" panose="02020603050405020304" pitchFamily="18" charset="0"/>
              </a:rPr>
              <a:t>CSA </a:t>
            </a:r>
            <a:r>
              <a:rPr lang="en-US" b="1" dirty="0">
                <a:latin typeface="Times New Roman" panose="02020603050405020304" pitchFamily="18" charset="0"/>
                <a:cs typeface="Times New Roman" panose="02020603050405020304" pitchFamily="18" charset="0"/>
              </a:rPr>
              <a:t>post-op and effect of </a:t>
            </a:r>
            <a:r>
              <a:rPr lang="en-US" b="1" dirty="0" smtClean="0">
                <a:latin typeface="Times New Roman" panose="02020603050405020304" pitchFamily="18" charset="0"/>
                <a:cs typeface="Times New Roman" panose="02020603050405020304" pitchFamily="18" charset="0"/>
              </a:rPr>
              <a:t>ANTERIORACROMIOPLASTY:</a:t>
            </a:r>
            <a:endParaRPr lang="fr-FR" dirty="0">
              <a:latin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652498778"/>
              </p:ext>
            </p:extLst>
          </p:nvPr>
        </p:nvGraphicFramePr>
        <p:xfrm>
          <a:off x="4299857" y="2374408"/>
          <a:ext cx="7282543" cy="3690260"/>
        </p:xfrm>
        <a:graphic>
          <a:graphicData uri="http://schemas.openxmlformats.org/drawingml/2006/table">
            <a:tbl>
              <a:tblPr firstRow="1" firstCol="1" bandRow="1">
                <a:tableStyleId>{5C22544A-7EE6-4342-B048-85BDC9FD1C3A}</a:tableStyleId>
              </a:tblPr>
              <a:tblGrid>
                <a:gridCol w="2274288">
                  <a:extLst>
                    <a:ext uri="{9D8B030D-6E8A-4147-A177-3AD203B41FA5}">
                      <a16:colId xmlns:a16="http://schemas.microsoft.com/office/drawing/2014/main" val="20000"/>
                    </a:ext>
                  </a:extLst>
                </a:gridCol>
                <a:gridCol w="5008255">
                  <a:extLst>
                    <a:ext uri="{9D8B030D-6E8A-4147-A177-3AD203B41FA5}">
                      <a16:colId xmlns:a16="http://schemas.microsoft.com/office/drawing/2014/main" val="20001"/>
                    </a:ext>
                  </a:extLst>
                </a:gridCol>
              </a:tblGrid>
              <a:tr h="527180">
                <a:tc>
                  <a:txBody>
                    <a:bodyPr/>
                    <a:lstStyle/>
                    <a:p>
                      <a:pPr algn="ctr">
                        <a:lnSpc>
                          <a:spcPct val="150000"/>
                        </a:lnSpc>
                        <a:spcAft>
                          <a:spcPts val="0"/>
                        </a:spcAft>
                      </a:pPr>
                      <a:r>
                        <a:rPr lang="fr-FR" sz="1100" dirty="0">
                          <a:effectLst/>
                        </a:rPr>
                        <a:t> </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100" dirty="0">
                          <a:effectLst/>
                        </a:rPr>
                        <a:t>CSA trends according to different studies.</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527180">
                <a:tc>
                  <a:txBody>
                    <a:bodyPr/>
                    <a:lstStyle/>
                    <a:p>
                      <a:pPr algn="ctr">
                        <a:lnSpc>
                          <a:spcPct val="150000"/>
                        </a:lnSpc>
                        <a:spcAft>
                          <a:spcPts val="0"/>
                        </a:spcAft>
                      </a:pPr>
                      <a:r>
                        <a:rPr lang="fr-FR" sz="1100" dirty="0">
                          <a:effectLst/>
                        </a:rPr>
                        <a:t>Hardy et 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34,7</a:t>
                      </a:r>
                      <a:r>
                        <a:rPr lang="fr-FR" sz="1100">
                          <a:effectLst/>
                          <a:sym typeface="Wingdings" panose="05000000000000000000" pitchFamily="2" charset="2"/>
                        </a:rPr>
                        <a:t></a:t>
                      </a:r>
                      <a:r>
                        <a:rPr lang="fr-FR" sz="1100">
                          <a:effectLst/>
                        </a:rPr>
                        <a:t>31,7°</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527180">
                <a:tc>
                  <a:txBody>
                    <a:bodyPr/>
                    <a:lstStyle/>
                    <a:p>
                      <a:pPr algn="ctr">
                        <a:lnSpc>
                          <a:spcPct val="150000"/>
                        </a:lnSpc>
                        <a:spcAft>
                          <a:spcPts val="0"/>
                        </a:spcAft>
                      </a:pPr>
                      <a:r>
                        <a:rPr lang="fr-FR" sz="1100" dirty="0" err="1">
                          <a:effectLst/>
                        </a:rPr>
                        <a:t>Bilaud</a:t>
                      </a:r>
                      <a:r>
                        <a:rPr lang="fr-FR" sz="1100" dirty="0">
                          <a:effectLst/>
                        </a:rPr>
                        <a:t> et 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dirty="0">
                          <a:effectLst/>
                        </a:rPr>
                        <a:t>35,9</a:t>
                      </a:r>
                      <a:r>
                        <a:rPr lang="fr-FR" sz="1100" dirty="0">
                          <a:effectLst/>
                          <a:sym typeface="Wingdings" panose="05000000000000000000" pitchFamily="2" charset="2"/>
                        </a:rPr>
                        <a:t></a:t>
                      </a:r>
                      <a:r>
                        <a:rPr lang="fr-FR" sz="1100" dirty="0">
                          <a:effectLst/>
                        </a:rPr>
                        <a:t>33°</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527180">
                <a:tc>
                  <a:txBody>
                    <a:bodyPr/>
                    <a:lstStyle/>
                    <a:p>
                      <a:pPr algn="ctr">
                        <a:lnSpc>
                          <a:spcPct val="150000"/>
                        </a:lnSpc>
                        <a:spcAft>
                          <a:spcPts val="0"/>
                        </a:spcAft>
                      </a:pPr>
                      <a:r>
                        <a:rPr lang="fr-FR" sz="1100" dirty="0" err="1">
                          <a:effectLst/>
                        </a:rPr>
                        <a:t>Boutsiadis</a:t>
                      </a:r>
                      <a:r>
                        <a:rPr lang="fr-FR" sz="1100" dirty="0">
                          <a:effectLst/>
                        </a:rPr>
                        <a:t> et 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35,5</a:t>
                      </a:r>
                      <a:r>
                        <a:rPr lang="fr-FR" sz="1100">
                          <a:effectLst/>
                          <a:sym typeface="Wingdings" panose="05000000000000000000" pitchFamily="2" charset="2"/>
                        </a:rPr>
                        <a:t></a:t>
                      </a:r>
                      <a:r>
                        <a:rPr lang="fr-FR" sz="1100">
                          <a:effectLst/>
                        </a:rPr>
                        <a:t>33°</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527180">
                <a:tc>
                  <a:txBody>
                    <a:bodyPr/>
                    <a:lstStyle/>
                    <a:p>
                      <a:pPr algn="ctr">
                        <a:lnSpc>
                          <a:spcPct val="150000"/>
                        </a:lnSpc>
                        <a:spcAft>
                          <a:spcPts val="0"/>
                        </a:spcAft>
                      </a:pPr>
                      <a:r>
                        <a:rPr lang="fr-FR" sz="1100" dirty="0" err="1">
                          <a:effectLst/>
                        </a:rPr>
                        <a:t>Bonnevialle</a:t>
                      </a:r>
                      <a:r>
                        <a:rPr lang="fr-FR" sz="1100" dirty="0">
                          <a:effectLst/>
                        </a:rPr>
                        <a:t> et 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36,2</a:t>
                      </a:r>
                      <a:r>
                        <a:rPr lang="fr-FR" sz="1100">
                          <a:effectLst/>
                          <a:sym typeface="Wingdings" panose="05000000000000000000" pitchFamily="2" charset="2"/>
                        </a:rPr>
                        <a:t></a:t>
                      </a:r>
                      <a:r>
                        <a:rPr lang="fr-FR" sz="1100">
                          <a:effectLst/>
                        </a:rPr>
                        <a:t>33,5°</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527180">
                <a:tc>
                  <a:txBody>
                    <a:bodyPr/>
                    <a:lstStyle/>
                    <a:p>
                      <a:pPr algn="ctr">
                        <a:lnSpc>
                          <a:spcPct val="150000"/>
                        </a:lnSpc>
                        <a:spcAft>
                          <a:spcPts val="0"/>
                        </a:spcAft>
                      </a:pPr>
                      <a:r>
                        <a:rPr lang="fr-FR" sz="1100" dirty="0">
                          <a:effectLst/>
                        </a:rPr>
                        <a:t>Girard et AL</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fr-FR" sz="1100">
                          <a:effectLst/>
                        </a:rPr>
                        <a:t>36,1</a:t>
                      </a:r>
                      <a:r>
                        <a:rPr lang="fr-FR" sz="1100">
                          <a:effectLst/>
                          <a:sym typeface="Wingdings" panose="05000000000000000000" pitchFamily="2" charset="2"/>
                        </a:rPr>
                        <a:t></a:t>
                      </a:r>
                      <a:r>
                        <a:rPr lang="fr-FR" sz="1100">
                          <a:effectLst/>
                        </a:rPr>
                        <a:t>33,5°</a:t>
                      </a:r>
                      <a:endParaRPr lang="fr-FR" sz="11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527180">
                <a:tc>
                  <a:txBody>
                    <a:bodyPr/>
                    <a:lstStyle/>
                    <a:p>
                      <a:pPr algn="ctr">
                        <a:lnSpc>
                          <a:spcPct val="150000"/>
                        </a:lnSpc>
                        <a:spcAft>
                          <a:spcPts val="0"/>
                        </a:spcAft>
                      </a:pPr>
                      <a:r>
                        <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rPr>
                        <a:t>Our Study</a:t>
                      </a:r>
                    </a:p>
                  </a:txBody>
                  <a:tcPr marL="68580" marR="68580" marT="0" marB="0" anchor="ctr"/>
                </a:tc>
                <a:tc>
                  <a:txBody>
                    <a:bodyPr/>
                    <a:lstStyle/>
                    <a:p>
                      <a:pPr algn="ctr">
                        <a:lnSpc>
                          <a:spcPct val="150000"/>
                        </a:lnSpc>
                        <a:spcAft>
                          <a:spcPts val="0"/>
                        </a:spcAft>
                      </a:pPr>
                      <a:r>
                        <a:rPr lang="fr-FR" sz="1100" dirty="0">
                          <a:effectLst/>
                        </a:rPr>
                        <a:t>37,2</a:t>
                      </a:r>
                      <a:r>
                        <a:rPr lang="fr-FR" sz="1100" dirty="0">
                          <a:effectLst/>
                          <a:sym typeface="Wingdings" panose="05000000000000000000" pitchFamily="2" charset="2"/>
                        </a:rPr>
                        <a:t></a:t>
                      </a:r>
                      <a:r>
                        <a:rPr lang="fr-FR" sz="1100" dirty="0">
                          <a:effectLst/>
                        </a:rPr>
                        <a:t>34,5°</a:t>
                      </a:r>
                      <a:endParaRPr lang="fr-FR" sz="11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2" name="ZoneTexte 1"/>
          <p:cNvSpPr txBox="1"/>
          <p:nvPr/>
        </p:nvSpPr>
        <p:spPr>
          <a:xfrm>
            <a:off x="417095" y="2903620"/>
            <a:ext cx="3654162" cy="1384995"/>
          </a:xfrm>
          <a:prstGeom prst="rect">
            <a:avLst/>
          </a:prstGeom>
          <a:noFill/>
        </p:spPr>
        <p:txBody>
          <a:bodyPr wrap="square" rtlCol="0">
            <a:spAutoFit/>
          </a:bodyPr>
          <a:lstStyle/>
          <a:p>
            <a:r>
              <a:rPr lang="fr-FR" sz="2800" b="1" dirty="0" smtClean="0">
                <a:solidFill>
                  <a:srgbClr val="FF0000"/>
                </a:solidFill>
                <a:latin typeface="Times New Roman" panose="02020603050405020304" pitchFamily="18" charset="0"/>
                <a:cs typeface="Times New Roman" panose="02020603050405020304" pitchFamily="18" charset="0"/>
              </a:rPr>
              <a:t>CSA SIGNIFICANT DECREASE DUE TO AA !!!</a:t>
            </a:r>
            <a:endParaRPr lang="fr-FR"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5181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2" indent="0">
              <a:spcBef>
                <a:spcPts val="1000"/>
              </a:spcBef>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Types of acromion according to Bigliani :</a:t>
            </a:r>
          </a:p>
          <a:p>
            <a:pPr marL="0" lvl="2" indent="0">
              <a:spcBef>
                <a:spcPts val="1000"/>
              </a:spcBef>
              <a:buNone/>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2005 :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Neer</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et al</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p>
          <a:p>
            <a:pPr marL="457200" lvl="2" indent="-457200">
              <a:spcBef>
                <a:spcPts val="1000"/>
              </a:spcBef>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A</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cromion </a:t>
            </a:r>
            <a:r>
              <a:rPr lang="en-US" sz="2400" dirty="0">
                <a:latin typeface="Times New Roman" panose="02020603050405020304" pitchFamily="18" charset="0"/>
                <a:ea typeface="Tahoma" panose="020B0604030504040204" pitchFamily="34" charset="0"/>
                <a:cs typeface="Times New Roman" panose="02020603050405020304" pitchFamily="18" charset="0"/>
              </a:rPr>
              <a:t>shape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is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responsable</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of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DRCT</a:t>
            </a:r>
          </a:p>
          <a:p>
            <a:pPr marL="457200" lvl="2" indent="-457200">
              <a:spcBef>
                <a:spcPts val="1000"/>
              </a:spcBef>
              <a:buFont typeface="Wingdings" panose="05000000000000000000" pitchFamily="2" charset="2"/>
              <a:buChar char="Ø"/>
            </a:pPr>
            <a:r>
              <a:rPr lang="en-US" sz="2400" dirty="0">
                <a:latin typeface="Times New Roman" panose="02020603050405020304" pitchFamily="18" charset="0"/>
                <a:ea typeface="Tahoma" panose="020B0604030504040204" pitchFamily="34" charset="0"/>
                <a:cs typeface="Times New Roman" panose="02020603050405020304" pitchFamily="18" charset="0"/>
              </a:rPr>
              <a:t>A</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nterior </a:t>
            </a:r>
            <a:r>
              <a:rPr lang="en-US" sz="2400" dirty="0">
                <a:latin typeface="Times New Roman" panose="02020603050405020304" pitchFamily="18" charset="0"/>
                <a:ea typeface="Tahoma" panose="020B0604030504040204" pitchFamily="34" charset="0"/>
                <a:cs typeface="Times New Roman" panose="02020603050405020304" pitchFamily="18" charset="0"/>
              </a:rPr>
              <a:t>acromioplasty</a:t>
            </a: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INCREASES SUBACROMIAL SPACE IN ORDER TO </a:t>
            </a:r>
            <a:r>
              <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reduce impingement with rotator cuff</a:t>
            </a:r>
            <a:r>
              <a:rPr lang="en-US"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3687930" y="4001294"/>
            <a:ext cx="7896225" cy="2686050"/>
          </a:xfrm>
          <a:prstGeom prst="rect">
            <a:avLst/>
          </a:prstGeom>
        </p:spPr>
      </p:pic>
    </p:spTree>
    <p:extLst>
      <p:ext uri="{BB962C8B-B14F-4D97-AF65-F5344CB8AC3E}">
        <p14:creationId xmlns:p14="http://schemas.microsoft.com/office/powerpoint/2010/main" val="15548549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5" name="Espace réservé du contenu 2"/>
          <p:cNvSpPr>
            <a:spLocks noGrp="1"/>
          </p:cNvSpPr>
          <p:nvPr>
            <p:ph idx="1"/>
          </p:nvPr>
        </p:nvSpPr>
        <p:spPr/>
        <p:txBody>
          <a:bodyPr>
            <a:normAutofit/>
          </a:bodyPr>
          <a:lstStyle/>
          <a:p>
            <a:pPr marL="0" lvl="2" indent="0">
              <a:spcBef>
                <a:spcPts val="1000"/>
              </a:spcBef>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Types of acromion according to Bigliani :</a:t>
            </a:r>
          </a:p>
          <a:p>
            <a:pPr marL="0" lvl="2" indent="0">
              <a:spcBef>
                <a:spcPts val="1000"/>
              </a:spcBef>
              <a:buNone/>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2018 : Kim </a:t>
            </a:r>
            <a:r>
              <a:rPr lang="en-US" sz="2800" dirty="0">
                <a:latin typeface="Times New Roman" panose="02020603050405020304" pitchFamily="18" charset="0"/>
                <a:ea typeface="Tahoma" panose="020B0604030504040204" pitchFamily="34" charset="0"/>
                <a:cs typeface="Times New Roman" panose="02020603050405020304" pitchFamily="18" charset="0"/>
              </a:rPr>
              <a:t>et al: no statistically significant correlation between </a:t>
            </a:r>
            <a:r>
              <a:rPr lang="en-US" sz="2800"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lesion severity </a:t>
            </a:r>
            <a:r>
              <a:rPr lang="en-US" sz="2800" dirty="0">
                <a:latin typeface="Times New Roman" panose="02020603050405020304" pitchFamily="18" charset="0"/>
                <a:ea typeface="Tahoma" panose="020B0604030504040204" pitchFamily="34" charset="0"/>
                <a:cs typeface="Times New Roman" panose="02020603050405020304" pitchFamily="18" charset="0"/>
              </a:rPr>
              <a:t>and acromion type</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3483893" y="3395663"/>
            <a:ext cx="7534275" cy="2781300"/>
          </a:xfrm>
          <a:prstGeom prst="rect">
            <a:avLst/>
          </a:prstGeom>
        </p:spPr>
      </p:pic>
    </p:spTree>
    <p:extLst>
      <p:ext uri="{BB962C8B-B14F-4D97-AF65-F5344CB8AC3E}">
        <p14:creationId xmlns:p14="http://schemas.microsoft.com/office/powerpoint/2010/main" val="39558808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65125"/>
            <a:ext cx="105156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5" name="Espace réservé du contenu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1000"/>
              </a:spcBef>
              <a:buNone/>
            </a:pP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Types of acromion according to </a:t>
            </a:r>
            <a:r>
              <a:rPr lang="en-US" sz="3200" b="1" dirty="0" err="1" smtClean="0">
                <a:latin typeface="Times New Roman" panose="02020603050405020304" pitchFamily="18" charset="0"/>
                <a:ea typeface="Tahoma" panose="020B0604030504040204" pitchFamily="34" charset="0"/>
                <a:cs typeface="Times New Roman" panose="02020603050405020304" pitchFamily="18" charset="0"/>
              </a:rPr>
              <a:t>Bigliani</a:t>
            </a:r>
            <a:r>
              <a:rPr lang="en-US" sz="3200" b="1" dirty="0" smtClean="0">
                <a:latin typeface="Times New Roman" panose="02020603050405020304" pitchFamily="18" charset="0"/>
                <a:ea typeface="Tahoma" panose="020B0604030504040204" pitchFamily="34" charset="0"/>
                <a:cs typeface="Times New Roman" panose="02020603050405020304" pitchFamily="18" charset="0"/>
              </a:rPr>
              <a:t> :</a:t>
            </a:r>
            <a:endParaRPr lang="en-US" sz="2800" dirty="0" smtClean="0">
              <a:latin typeface="Times New Roman" panose="02020603050405020304" pitchFamily="18" charset="0"/>
              <a:ea typeface="Tahoma" panose="020B0604030504040204" pitchFamily="34" charset="0"/>
              <a:cs typeface="Times New Roman" panose="02020603050405020304" pitchFamily="18" charset="0"/>
            </a:endParaRPr>
          </a:p>
          <a:p>
            <a:pPr marL="0" lvl="2" indent="0">
              <a:spcBef>
                <a:spcPts val="1000"/>
              </a:spcBef>
              <a:buNone/>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2019 :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Metanalysis</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by Morelli et al: people with a type 3 acromion are three times more likely to develop DRCT than those with a type 1 or 2.</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3810000" y="3752641"/>
            <a:ext cx="7696200" cy="2019300"/>
          </a:xfrm>
          <a:prstGeom prst="rect">
            <a:avLst/>
          </a:prstGeom>
        </p:spPr>
      </p:pic>
    </p:spTree>
    <p:extLst>
      <p:ext uri="{BB962C8B-B14F-4D97-AF65-F5344CB8AC3E}">
        <p14:creationId xmlns:p14="http://schemas.microsoft.com/office/powerpoint/2010/main" val="9453265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990600" y="2008001"/>
            <a:ext cx="11073063" cy="1077218"/>
          </a:xfrm>
          <a:prstGeom prst="rect">
            <a:avLst/>
          </a:prstGeom>
        </p:spPr>
        <p:txBody>
          <a:bodyPr wrap="square">
            <a:spAutoFit/>
          </a:bodyPr>
          <a:lstStyle/>
          <a:p>
            <a:r>
              <a:rPr lang="en-US" sz="2800" b="1" dirty="0">
                <a:latin typeface="Times New Roman" panose="02020603050405020304" pitchFamily="18" charset="0"/>
                <a:ea typeface="Tahoma" panose="020B0604030504040204" pitchFamily="34" charset="0"/>
                <a:cs typeface="Times New Roman" panose="02020603050405020304" pitchFamily="18" charset="0"/>
              </a:rPr>
              <a:t>Types of acromion according to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Bigliani</a:t>
            </a:r>
            <a:r>
              <a:rPr 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r>
              <a:rPr lang="en-US" dirty="0" smtClean="0">
                <a:latin typeface="Times New Roman" panose="02020603050405020304" pitchFamily="18" charset="0"/>
                <a:ea typeface="Tahoma" panose="020B0604030504040204" pitchFamily="34" charset="0"/>
                <a:cs typeface="Times New Roman" panose="02020603050405020304" pitchFamily="18" charset="0"/>
              </a:rPr>
              <a:t>2007 :NATSIS </a:t>
            </a:r>
            <a:r>
              <a:rPr lang="en-US" dirty="0">
                <a:latin typeface="Times New Roman" panose="02020603050405020304" pitchFamily="18" charset="0"/>
                <a:ea typeface="Tahoma" panose="020B0604030504040204" pitchFamily="34" charset="0"/>
                <a:cs typeface="Times New Roman" panose="02020603050405020304" pitchFamily="18" charset="0"/>
              </a:rPr>
              <a:t>et al: </a:t>
            </a:r>
            <a:r>
              <a:rPr lang="en-US" dirty="0" err="1">
                <a:latin typeface="Times New Roman" panose="02020603050405020304" pitchFamily="18" charset="0"/>
                <a:ea typeface="Tahoma" panose="020B0604030504040204" pitchFamily="34" charset="0"/>
                <a:cs typeface="Times New Roman" panose="02020603050405020304" pitchFamily="18" charset="0"/>
              </a:rPr>
              <a:t>enthesophytes</a:t>
            </a:r>
            <a:r>
              <a:rPr lang="en-US" dirty="0">
                <a:latin typeface="Times New Roman" panose="02020603050405020304" pitchFamily="18" charset="0"/>
                <a:ea typeface="Tahoma" panose="020B0604030504040204" pitchFamily="34" charset="0"/>
                <a:cs typeface="Times New Roman" panose="02020603050405020304" pitchFamily="18" charset="0"/>
              </a:rPr>
              <a:t> in the lateral part of the acromion were significantly more frequent in </a:t>
            </a:r>
            <a:r>
              <a:rPr lang="en-US" dirty="0" err="1">
                <a:latin typeface="Times New Roman" panose="02020603050405020304" pitchFamily="18" charset="0"/>
                <a:ea typeface="Tahoma" panose="020B0604030504040204" pitchFamily="34" charset="0"/>
                <a:cs typeface="Times New Roman" panose="02020603050405020304" pitchFamily="18" charset="0"/>
              </a:rPr>
              <a:t>bigliani</a:t>
            </a:r>
            <a:r>
              <a:rPr lang="en-US" dirty="0">
                <a:latin typeface="Times New Roman" panose="02020603050405020304" pitchFamily="18" charset="0"/>
                <a:ea typeface="Tahoma" panose="020B0604030504040204" pitchFamily="34" charset="0"/>
                <a:cs typeface="Times New Roman" panose="02020603050405020304" pitchFamily="18" charset="0"/>
              </a:rPr>
              <a:t> type 3 </a:t>
            </a:r>
            <a:r>
              <a:rPr lang="en-US" dirty="0" err="1">
                <a:latin typeface="Times New Roman" panose="02020603050405020304" pitchFamily="18" charset="0"/>
                <a:ea typeface="Tahoma" panose="020B0604030504040204" pitchFamily="34" charset="0"/>
                <a:cs typeface="Times New Roman" panose="02020603050405020304" pitchFamily="18" charset="0"/>
              </a:rPr>
              <a:t>acromions</a:t>
            </a:r>
            <a:r>
              <a:rPr lang="en-US" dirty="0">
                <a:latin typeface="Times New Roman" panose="02020603050405020304" pitchFamily="18" charset="0"/>
                <a:ea typeface="Tahoma" panose="020B0604030504040204" pitchFamily="34" charset="0"/>
                <a:cs typeface="Times New Roman" panose="02020603050405020304" pitchFamily="18" charset="0"/>
              </a:rPr>
              <a:t> (p&lt;0.05</a:t>
            </a:r>
            <a:r>
              <a:rPr lang="en-US" dirty="0" smtClean="0">
                <a:latin typeface="Times New Roman" panose="02020603050405020304" pitchFamily="18" charset="0"/>
                <a:ea typeface="Tahoma" panose="020B0604030504040204" pitchFamily="34" charset="0"/>
                <a:cs typeface="Times New Roman" panose="02020603050405020304" pitchFamily="18" charset="0"/>
              </a:rPr>
              <a:t>).CSA </a:t>
            </a:r>
            <a:r>
              <a:rPr lang="en-US" dirty="0">
                <a:latin typeface="Times New Roman" panose="02020603050405020304" pitchFamily="18" charset="0"/>
                <a:ea typeface="Tahoma" panose="020B0604030504040204" pitchFamily="34" charset="0"/>
                <a:cs typeface="Times New Roman" panose="02020603050405020304" pitchFamily="18" charset="0"/>
              </a:rPr>
              <a:t>increases in the presence of lateral </a:t>
            </a:r>
            <a:r>
              <a:rPr lang="en-US" dirty="0" smtClean="0">
                <a:latin typeface="Times New Roman" panose="02020603050405020304" pitchFamily="18" charset="0"/>
                <a:ea typeface="Tahoma" panose="020B0604030504040204" pitchFamily="34" charset="0"/>
                <a:cs typeface="Times New Roman" panose="02020603050405020304" pitchFamily="18" charset="0"/>
              </a:rPr>
              <a:t>osteophytes. </a:t>
            </a:r>
            <a:endParaRPr lang="fr-FR" dirty="0">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3426242" y="3085219"/>
            <a:ext cx="7553325" cy="3543300"/>
          </a:xfrm>
          <a:prstGeom prst="rect">
            <a:avLst/>
          </a:prstGeom>
        </p:spPr>
      </p:pic>
    </p:spTree>
    <p:extLst>
      <p:ext uri="{BB962C8B-B14F-4D97-AF65-F5344CB8AC3E}">
        <p14:creationId xmlns:p14="http://schemas.microsoft.com/office/powerpoint/2010/main" val="983203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825624"/>
            <a:ext cx="11887200" cy="4351338"/>
          </a:xfrm>
        </p:spPr>
        <p:txBody>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Types of acromion according to </a:t>
            </a:r>
            <a:r>
              <a:rPr lang="en-US" b="1" dirty="0" err="1">
                <a:latin typeface="Times New Roman" panose="02020603050405020304" pitchFamily="18" charset="0"/>
                <a:ea typeface="Tahoma" panose="020B0604030504040204" pitchFamily="34" charset="0"/>
                <a:cs typeface="Times New Roman" panose="02020603050405020304" pitchFamily="18" charset="0"/>
              </a:rPr>
              <a:t>Bigliani</a:t>
            </a:r>
            <a:r>
              <a:rPr lang="en-US" b="1" dirty="0">
                <a:latin typeface="Times New Roman" panose="02020603050405020304" pitchFamily="18" charset="0"/>
                <a:ea typeface="Tahoma" panose="020B0604030504040204" pitchFamily="34" charset="0"/>
                <a:cs typeface="Times New Roman" panose="02020603050405020304" pitchFamily="18" charset="0"/>
              </a:rPr>
              <a:t> </a:t>
            </a:r>
            <a:r>
              <a:rPr lang="en-US"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In our study, CSA </a:t>
            </a:r>
            <a:r>
              <a:rPr lang="en-US" dirty="0">
                <a:latin typeface="Times New Roman" panose="02020603050405020304" pitchFamily="18" charset="0"/>
                <a:ea typeface="Tahoma" panose="020B0604030504040204" pitchFamily="34" charset="0"/>
                <a:cs typeface="Times New Roman" panose="02020603050405020304" pitchFamily="18" charset="0"/>
              </a:rPr>
              <a:t>&gt;35</a:t>
            </a:r>
            <a:r>
              <a:rPr lang="en-US" dirty="0" smtClean="0">
                <a:latin typeface="Times New Roman" panose="02020603050405020304" pitchFamily="18" charset="0"/>
                <a:ea typeface="Tahoma" panose="020B0604030504040204" pitchFamily="34" charset="0"/>
                <a:cs typeface="Times New Roman" panose="02020603050405020304" pitchFamily="18" charset="0"/>
              </a:rPr>
              <a:t>° is  </a:t>
            </a:r>
            <a:r>
              <a:rPr lang="en-US" dirty="0">
                <a:latin typeface="Times New Roman" panose="02020603050405020304" pitchFamily="18" charset="0"/>
                <a:ea typeface="Tahoma" panose="020B0604030504040204" pitchFamily="34" charset="0"/>
                <a:cs typeface="Times New Roman" panose="02020603050405020304" pitchFamily="18" charset="0"/>
              </a:rPr>
              <a:t>associated </a:t>
            </a:r>
            <a:r>
              <a:rPr lang="en-US" dirty="0" smtClean="0">
                <a:latin typeface="Times New Roman" panose="02020603050405020304" pitchFamily="18" charset="0"/>
                <a:ea typeface="Tahoma" panose="020B0604030504040204" pitchFamily="34" charset="0"/>
                <a:cs typeface="Times New Roman" panose="02020603050405020304" pitchFamily="18" charset="0"/>
              </a:rPr>
              <a:t>with acromion </a:t>
            </a:r>
            <a:r>
              <a:rPr lang="en-US" dirty="0">
                <a:latin typeface="Times New Roman" panose="02020603050405020304" pitchFamily="18" charset="0"/>
                <a:ea typeface="Tahoma" panose="020B0604030504040204" pitchFamily="34" charset="0"/>
                <a:cs typeface="Times New Roman" panose="02020603050405020304" pitchFamily="18" charset="0"/>
              </a:rPr>
              <a:t>type 2 or 3 in </a:t>
            </a:r>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78% </a:t>
            </a:r>
            <a:r>
              <a:rPr lang="en-US" dirty="0">
                <a:latin typeface="Times New Roman" panose="02020603050405020304" pitchFamily="18" charset="0"/>
                <a:ea typeface="Tahoma" panose="020B0604030504040204" pitchFamily="34" charset="0"/>
                <a:cs typeface="Times New Roman" panose="02020603050405020304" pitchFamily="18" charset="0"/>
              </a:rPr>
              <a:t>of cases</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      strong </a:t>
            </a:r>
            <a:r>
              <a:rPr lang="en-US" dirty="0">
                <a:latin typeface="Times New Roman" panose="02020603050405020304" pitchFamily="18" charset="0"/>
                <a:ea typeface="Tahoma" panose="020B0604030504040204" pitchFamily="34" charset="0"/>
                <a:cs typeface="Times New Roman" panose="02020603050405020304" pitchFamily="18" charset="0"/>
              </a:rPr>
              <a:t>correlation between acromion type and pathological </a:t>
            </a:r>
            <a:r>
              <a:rPr lang="en-US" dirty="0" smtClean="0">
                <a:latin typeface="Times New Roman" panose="02020603050405020304" pitchFamily="18" charset="0"/>
                <a:ea typeface="Tahoma" panose="020B0604030504040204" pitchFamily="34" charset="0"/>
                <a:cs typeface="Times New Roman" panose="02020603050405020304" pitchFamily="18" charset="0"/>
              </a:rPr>
              <a:t>CSA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
        <p:nvSpPr>
          <p:cNvPr id="5" name="Rectangle 4"/>
          <p:cNvSpPr/>
          <p:nvPr/>
        </p:nvSpPr>
        <p:spPr>
          <a:xfrm>
            <a:off x="605590" y="3247314"/>
            <a:ext cx="10234863" cy="753979"/>
          </a:xfrm>
          <a:prstGeom prst="rect">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16108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923518"/>
          </a:xfrm>
        </p:spPr>
        <p:txBody>
          <a:bodyPr>
            <a:noAutofit/>
          </a:bodyPr>
          <a:lstStyle/>
          <a:p>
            <a:pPr marL="0" indent="0">
              <a:buNone/>
            </a:pPr>
            <a:r>
              <a:rPr lang="en-US" sz="2400" b="1" dirty="0">
                <a:latin typeface="Times New Roman" panose="02020603050405020304" pitchFamily="18" charset="0"/>
                <a:ea typeface="Tahoma" panose="020B0604030504040204" pitchFamily="34" charset="0"/>
                <a:cs typeface="Times New Roman" panose="02020603050405020304" pitchFamily="18" charset="0"/>
              </a:rPr>
              <a:t>Acromiohumeral distance</a:t>
            </a:r>
          </a:p>
          <a:p>
            <a:r>
              <a:rPr lang="en-US" sz="2400" dirty="0">
                <a:latin typeface="Times New Roman" panose="02020603050405020304" pitchFamily="18" charset="0"/>
                <a:ea typeface="Tahoma" panose="020B0604030504040204" pitchFamily="34" charset="0"/>
                <a:cs typeface="Times New Roman" panose="02020603050405020304" pitchFamily="18" charset="0"/>
              </a:rPr>
              <a:t>Mean value=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5.4mm </a:t>
            </a:r>
            <a:r>
              <a:rPr lang="en-US" sz="2400"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&lt; 7mm</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r>
              <a:rPr lang="en-US" sz="2400" dirty="0">
                <a:latin typeface="Times New Roman" panose="02020603050405020304" pitchFamily="18" charset="0"/>
                <a:ea typeface="Tahoma" panose="020B0604030504040204" pitchFamily="34" charset="0"/>
                <a:cs typeface="Times New Roman" panose="02020603050405020304" pitchFamily="18" charset="0"/>
              </a:rPr>
              <a:t>Major difference from control population 10.5mm</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p>
          <a:p>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A pathological CSA was strongly correlated with a subacromial distance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less </a:t>
            </a:r>
          </a:p>
          <a:p>
            <a:pPr marL="0" indent="0">
              <a:buNone/>
            </a:pP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than </a:t>
            </a:r>
            <a:r>
              <a:rPr lang="en-US" sz="2400" dirty="0">
                <a:latin typeface="Times New Roman" panose="02020603050405020304" pitchFamily="18" charset="0"/>
                <a:ea typeface="Tahoma" panose="020B0604030504040204" pitchFamily="34" charset="0"/>
                <a:cs typeface="Times New Roman" panose="02020603050405020304" pitchFamily="18" charset="0"/>
              </a:rPr>
              <a:t>7mm, and therefore with a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DRCT (p=0.014).</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2263385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sp>
        <p:nvSpPr>
          <p:cNvPr id="6" name="Espace réservé du contenu 2"/>
          <p:cNvSpPr>
            <a:spLocks noGrp="1"/>
          </p:cNvSpPr>
          <p:nvPr>
            <p:ph idx="1"/>
          </p:nvPr>
        </p:nvSpPr>
        <p:spPr>
          <a:xfrm>
            <a:off x="838200" y="1825625"/>
            <a:ext cx="10515600" cy="4923518"/>
          </a:xfrm>
        </p:spPr>
        <p:txBody>
          <a:bodyPr>
            <a:noAutofit/>
          </a:bodyPr>
          <a:lstStyle/>
          <a:p>
            <a:pPr marL="0" indent="0">
              <a:buNone/>
            </a:pPr>
            <a:r>
              <a:rPr lang="en-US" sz="2400" b="1" dirty="0">
                <a:latin typeface="Times New Roman" panose="02020603050405020304" pitchFamily="18" charset="0"/>
                <a:ea typeface="Tahoma" panose="020B0604030504040204" pitchFamily="34" charset="0"/>
                <a:cs typeface="Times New Roman" panose="02020603050405020304" pitchFamily="18" charset="0"/>
              </a:rPr>
              <a:t>Acromiohumeral distance</a:t>
            </a:r>
          </a:p>
          <a:p>
            <a:pPr marL="0" indent="0">
              <a:buNone/>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These </a:t>
            </a:r>
            <a:r>
              <a:rPr lang="en-US" sz="2400" dirty="0">
                <a:latin typeface="Times New Roman" panose="02020603050405020304" pitchFamily="18" charset="0"/>
                <a:ea typeface="Tahoma" panose="020B0604030504040204" pitchFamily="34" charset="0"/>
                <a:cs typeface="Times New Roman" panose="02020603050405020304" pitchFamily="18" charset="0"/>
              </a:rPr>
              <a:t>findings are in line with those of Cotton and </a:t>
            </a:r>
            <a:r>
              <a:rPr lang="en-US" sz="2400" dirty="0" err="1">
                <a:latin typeface="Times New Roman" panose="02020603050405020304" pitchFamily="18" charset="0"/>
                <a:ea typeface="Tahoma" panose="020B0604030504040204" pitchFamily="34" charset="0"/>
                <a:cs typeface="Times New Roman" panose="02020603050405020304" pitchFamily="18" charset="0"/>
              </a:rPr>
              <a:t>Rideout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showed </a:t>
            </a:r>
            <a:r>
              <a:rPr lang="en-US" sz="2400" dirty="0">
                <a:latin typeface="Times New Roman" panose="02020603050405020304" pitchFamily="18" charset="0"/>
                <a:ea typeface="Tahoma" panose="020B0604030504040204" pitchFamily="34" charset="0"/>
                <a:cs typeface="Times New Roman" panose="02020603050405020304" pitchFamily="18" charset="0"/>
              </a:rPr>
              <a:t>that normal subacromial distance should fall within the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7-14  mm </a:t>
            </a:r>
            <a:r>
              <a:rPr lang="en-US" sz="2400" dirty="0">
                <a:latin typeface="Times New Roman" panose="02020603050405020304" pitchFamily="18" charset="0"/>
                <a:ea typeface="Tahoma" panose="020B0604030504040204" pitchFamily="34" charset="0"/>
                <a:cs typeface="Times New Roman" panose="02020603050405020304" pitchFamily="18" charset="0"/>
              </a:rPr>
              <a:t>range. </a:t>
            </a:r>
            <a:endParaRPr lang="en-US" sz="2400"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 6"/>
          <p:cNvPicPr>
            <a:picLocks noChangeAspect="1"/>
          </p:cNvPicPr>
          <p:nvPr/>
        </p:nvPicPr>
        <p:blipFill>
          <a:blip r:embed="rId2"/>
          <a:stretch>
            <a:fillRect/>
          </a:stretch>
        </p:blipFill>
        <p:spPr>
          <a:xfrm>
            <a:off x="4327608" y="3476374"/>
            <a:ext cx="7515225" cy="1990725"/>
          </a:xfrm>
          <a:prstGeom prst="rect">
            <a:avLst/>
          </a:prstGeom>
        </p:spPr>
      </p:pic>
    </p:spTree>
    <p:extLst>
      <p:ext uri="{BB962C8B-B14F-4D97-AF65-F5344CB8AC3E}">
        <p14:creationId xmlns:p14="http://schemas.microsoft.com/office/powerpoint/2010/main" val="8745578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4567990" y="3578390"/>
            <a:ext cx="7315200" cy="1962150"/>
          </a:xfrm>
          <a:prstGeom prst="rect">
            <a:avLst/>
          </a:prstGeom>
        </p:spPr>
      </p:pic>
      <p:sp>
        <p:nvSpPr>
          <p:cNvPr id="5" name="Rectangle 4"/>
          <p:cNvSpPr/>
          <p:nvPr/>
        </p:nvSpPr>
        <p:spPr>
          <a:xfrm>
            <a:off x="737938" y="1980201"/>
            <a:ext cx="10892588" cy="1200329"/>
          </a:xfrm>
          <a:prstGeom prst="rect">
            <a:avLst/>
          </a:prstGeom>
        </p:spPr>
        <p:txBody>
          <a:bodyPr wrap="square">
            <a:spAutoFit/>
          </a:bodyPr>
          <a:lstStyle/>
          <a:p>
            <a:r>
              <a:rPr lang="en-US" sz="2400" b="1" dirty="0" err="1">
                <a:latin typeface="Times New Roman" panose="02020603050405020304" pitchFamily="18" charset="0"/>
                <a:ea typeface="Tahoma" panose="020B0604030504040204" pitchFamily="34" charset="0"/>
                <a:cs typeface="Times New Roman" panose="02020603050405020304" pitchFamily="18" charset="0"/>
              </a:rPr>
              <a:t>Acromiohumeral</a:t>
            </a:r>
            <a:r>
              <a:rPr lang="en-US" sz="2400" b="1" dirty="0">
                <a:latin typeface="Times New Roman" panose="02020603050405020304" pitchFamily="18" charset="0"/>
                <a:ea typeface="Tahoma" panose="020B0604030504040204" pitchFamily="34" charset="0"/>
                <a:cs typeface="Times New Roman" panose="02020603050405020304" pitchFamily="18" charset="0"/>
              </a:rPr>
              <a:t> distance</a:t>
            </a:r>
          </a:p>
          <a:p>
            <a:r>
              <a:rPr lang="en-US" sz="2400" dirty="0" smtClean="0">
                <a:latin typeface="Times New Roman" panose="02020603050405020304" pitchFamily="18" charset="0"/>
                <a:ea typeface="Tahoma" panose="020B0604030504040204" pitchFamily="34" charset="0"/>
                <a:cs typeface="Times New Roman" panose="02020603050405020304" pitchFamily="18" charset="0"/>
              </a:rPr>
              <a:t>Weiner </a:t>
            </a:r>
            <a:r>
              <a:rPr lang="en-US" sz="2400" dirty="0">
                <a:latin typeface="Times New Roman" panose="02020603050405020304" pitchFamily="18" charset="0"/>
                <a:ea typeface="Tahoma" panose="020B0604030504040204" pitchFamily="34" charset="0"/>
                <a:cs typeface="Times New Roman" panose="02020603050405020304" pitchFamily="18" charset="0"/>
              </a:rPr>
              <a:t>and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Macnab</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Acromiohumeral</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distance less than or equal to 5 mm &gt; </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is DRCT until </a:t>
            </a:r>
            <a:r>
              <a:rPr lang="en-US" sz="2400" dirty="0">
                <a:latin typeface="Times New Roman" panose="02020603050405020304" pitchFamily="18" charset="0"/>
                <a:ea typeface="Tahoma" panose="020B0604030504040204" pitchFamily="34" charset="0"/>
                <a:cs typeface="Times New Roman" panose="02020603050405020304" pitchFamily="18" charset="0"/>
              </a:rPr>
              <a:t>proven otherwise</a:t>
            </a:r>
            <a:r>
              <a:rPr lang="en-US" dirty="0">
                <a:latin typeface="Times New Roman" panose="02020603050405020304" pitchFamily="18" charset="0"/>
                <a:ea typeface="Tahoma" panose="020B0604030504040204" pitchFamily="34" charset="0"/>
                <a:cs typeface="Times New Roman" panose="02020603050405020304" pitchFamily="18" charset="0"/>
              </a:rPr>
              <a:t>.</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837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5400" b="1" dirty="0">
                <a:solidFill>
                  <a:schemeClr val="bg1"/>
                </a:solidFill>
                <a:effectLst>
                  <a:outerShdw blurRad="38100" dist="38100" dir="2700000" algn="tl">
                    <a:srgbClr val="000000">
                      <a:alpha val="43137"/>
                    </a:srgbClr>
                  </a:outerShdw>
                </a:effectLst>
              </a:rPr>
              <a:t>MATERIALS</a:t>
            </a:r>
          </a:p>
        </p:txBody>
      </p:sp>
      <p:graphicFrame>
        <p:nvGraphicFramePr>
          <p:cNvPr id="5" name="Diagramme 4"/>
          <p:cNvGraphicFramePr/>
          <p:nvPr>
            <p:extLst>
              <p:ext uri="{D42A27DB-BD31-4B8C-83A1-F6EECF244321}">
                <p14:modId xmlns:p14="http://schemas.microsoft.com/office/powerpoint/2010/main" val="753975416"/>
              </p:ext>
            </p:extLst>
          </p:nvPr>
        </p:nvGraphicFramePr>
        <p:xfrm>
          <a:off x="2724484" y="1843088"/>
          <a:ext cx="7047832" cy="4295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18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en-US" sz="2000" dirty="0" smtClean="0">
                <a:latin typeface="Times New Roman" panose="02020603050405020304" pitchFamily="18" charset="0"/>
                <a:ea typeface="Tahoma" panose="020B0604030504040204" pitchFamily="34" charset="0"/>
                <a:cs typeface="Times New Roman" panose="02020603050405020304" pitchFamily="18" charset="0"/>
              </a:rPr>
              <a:t>2011 : </a:t>
            </a:r>
            <a:r>
              <a:rPr lang="en-US" sz="2000" dirty="0" err="1">
                <a:latin typeface="Times New Roman" panose="02020603050405020304" pitchFamily="18" charset="0"/>
                <a:ea typeface="Tahoma" panose="020B0604030504040204" pitchFamily="34" charset="0"/>
                <a:cs typeface="Times New Roman" panose="02020603050405020304" pitchFamily="18" charset="0"/>
              </a:rPr>
              <a:t>Goutallier</a:t>
            </a:r>
            <a:r>
              <a:rPr lang="en-US" sz="2000" dirty="0">
                <a:latin typeface="Times New Roman" panose="02020603050405020304" pitchFamily="18" charset="0"/>
                <a:ea typeface="Tahoma" panose="020B0604030504040204" pitchFamily="34" charset="0"/>
                <a:cs typeface="Times New Roman" panose="02020603050405020304" pitchFamily="18" charset="0"/>
              </a:rPr>
              <a:t> and </a:t>
            </a:r>
            <a:r>
              <a:rPr lang="en-US" sz="2000" dirty="0" err="1">
                <a:latin typeface="Times New Roman" panose="02020603050405020304" pitchFamily="18" charset="0"/>
                <a:ea typeface="Tahoma" panose="020B0604030504040204" pitchFamily="34" charset="0"/>
                <a:cs typeface="Times New Roman" panose="02020603050405020304" pitchFamily="18" charset="0"/>
              </a:rPr>
              <a:t>Guillaux</a:t>
            </a:r>
            <a:r>
              <a:rPr lang="en-US" sz="2000" dirty="0">
                <a:latin typeface="Times New Roman" panose="02020603050405020304" pitchFamily="18" charset="0"/>
                <a:ea typeface="Tahoma" panose="020B0604030504040204" pitchFamily="34" charset="0"/>
                <a:cs typeface="Times New Roman" panose="02020603050405020304" pitchFamily="18" charset="0"/>
              </a:rPr>
              <a:t>, a pathological </a:t>
            </a:r>
            <a:r>
              <a:rPr lang="en-US" sz="2000" dirty="0" err="1">
                <a:latin typeface="Times New Roman" panose="02020603050405020304" pitchFamily="18" charset="0"/>
                <a:ea typeface="Tahoma" panose="020B0604030504040204" pitchFamily="34" charset="0"/>
                <a:cs typeface="Times New Roman" panose="02020603050405020304" pitchFamily="18" charset="0"/>
              </a:rPr>
              <a:t>acromiohumeral</a:t>
            </a:r>
            <a:r>
              <a:rPr lang="en-US" sz="2000" dirty="0">
                <a:latin typeface="Times New Roman" panose="02020603050405020304" pitchFamily="18" charset="0"/>
                <a:ea typeface="Tahoma" panose="020B0604030504040204" pitchFamily="34" charset="0"/>
                <a:cs typeface="Times New Roman" panose="02020603050405020304" pitchFamily="18" charset="0"/>
              </a:rPr>
              <a:t> distance is associated with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DRCT. </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a:latin typeface="Times New Roman" panose="02020603050405020304" pitchFamily="18" charset="0"/>
                <a:ea typeface="Tahoma" panose="020B0604030504040204" pitchFamily="34" charset="0"/>
                <a:cs typeface="Times New Roman" panose="02020603050405020304" pitchFamily="18" charset="0"/>
              </a:rPr>
              <a:t>Post-operative increase in </a:t>
            </a:r>
            <a:r>
              <a:rPr lang="en-US" sz="2000" dirty="0" err="1">
                <a:latin typeface="Times New Roman" panose="02020603050405020304" pitchFamily="18" charset="0"/>
                <a:ea typeface="Tahoma" panose="020B0604030504040204" pitchFamily="34" charset="0"/>
                <a:cs typeface="Times New Roman" panose="02020603050405020304" pitchFamily="18" charset="0"/>
              </a:rPr>
              <a:t>acromiohumeral</a:t>
            </a:r>
            <a:r>
              <a:rPr lang="en-US" sz="2000" dirty="0">
                <a:latin typeface="Times New Roman" panose="02020603050405020304" pitchFamily="18" charset="0"/>
                <a:ea typeface="Tahoma" panose="020B0604030504040204" pitchFamily="34" charset="0"/>
                <a:cs typeface="Times New Roman" panose="02020603050405020304" pitchFamily="18" charset="0"/>
              </a:rPr>
              <a:t> distance of 2.04mm, due to acromioplasty and </a:t>
            </a:r>
            <a:r>
              <a:rPr lang="en-US" sz="2000" dirty="0" err="1">
                <a:latin typeface="Times New Roman" panose="02020603050405020304" pitchFamily="18" charset="0"/>
                <a:ea typeface="Tahoma" panose="020B0604030504040204" pitchFamily="34" charset="0"/>
                <a:cs typeface="Times New Roman" panose="02020603050405020304" pitchFamily="18" charset="0"/>
              </a:rPr>
              <a:t>bursectomy</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restore </a:t>
            </a:r>
            <a:r>
              <a:rPr lang="en-US" sz="2000" dirty="0">
                <a:latin typeface="Times New Roman" panose="02020603050405020304" pitchFamily="18" charset="0"/>
                <a:ea typeface="Tahoma" panose="020B0604030504040204" pitchFamily="34" charset="0"/>
                <a:cs typeface="Times New Roman" panose="02020603050405020304" pitchFamily="18" charset="0"/>
              </a:rPr>
              <a:t>subacromial distance values closer to normal anatomy.</a:t>
            </a:r>
            <a:endParaRPr lang="fr-FR" sz="2000" dirty="0">
              <a:latin typeface="Times New Roman" panose="02020603050405020304" pitchFamily="18" charset="0"/>
              <a:cs typeface="Times New Roman" panose="02020603050405020304" pitchFamily="18" charset="0"/>
            </a:endParaRPr>
          </a:p>
          <a:p>
            <a:endParaRPr lang="fr-FR" dirty="0"/>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5299659" y="3410451"/>
            <a:ext cx="5667375" cy="2581275"/>
          </a:xfrm>
          <a:prstGeom prst="rect">
            <a:avLst/>
          </a:prstGeom>
        </p:spPr>
      </p:pic>
    </p:spTree>
    <p:extLst>
      <p:ext uri="{BB962C8B-B14F-4D97-AF65-F5344CB8AC3E}">
        <p14:creationId xmlns:p14="http://schemas.microsoft.com/office/powerpoint/2010/main" val="847611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838200" y="276893"/>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smtClean="0">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355411087"/>
              </p:ext>
            </p:extLst>
          </p:nvPr>
        </p:nvGraphicFramePr>
        <p:xfrm>
          <a:off x="838200" y="2842549"/>
          <a:ext cx="10515600" cy="1285240"/>
        </p:xfrm>
        <a:graphic>
          <a:graphicData uri="http://schemas.openxmlformats.org/drawingml/2006/table">
            <a:tbl>
              <a:tblPr firstRow="1" bandRow="1">
                <a:tableStyleId>{0E3FDE45-AF77-4B5C-9715-49D594BDF05E}</a:tableStyleId>
              </a:tblPr>
              <a:tblGrid>
                <a:gridCol w="2103120">
                  <a:extLst>
                    <a:ext uri="{9D8B030D-6E8A-4147-A177-3AD203B41FA5}">
                      <a16:colId xmlns:a16="http://schemas.microsoft.com/office/drawing/2014/main" val="3742795552"/>
                    </a:ext>
                  </a:extLst>
                </a:gridCol>
                <a:gridCol w="2103120">
                  <a:extLst>
                    <a:ext uri="{9D8B030D-6E8A-4147-A177-3AD203B41FA5}">
                      <a16:colId xmlns:a16="http://schemas.microsoft.com/office/drawing/2014/main" val="2276905567"/>
                    </a:ext>
                  </a:extLst>
                </a:gridCol>
                <a:gridCol w="2103120">
                  <a:extLst>
                    <a:ext uri="{9D8B030D-6E8A-4147-A177-3AD203B41FA5}">
                      <a16:colId xmlns:a16="http://schemas.microsoft.com/office/drawing/2014/main" val="3185933541"/>
                    </a:ext>
                  </a:extLst>
                </a:gridCol>
                <a:gridCol w="2103120">
                  <a:extLst>
                    <a:ext uri="{9D8B030D-6E8A-4147-A177-3AD203B41FA5}">
                      <a16:colId xmlns:a16="http://schemas.microsoft.com/office/drawing/2014/main" val="1485236159"/>
                    </a:ext>
                  </a:extLst>
                </a:gridCol>
                <a:gridCol w="2103120">
                  <a:extLst>
                    <a:ext uri="{9D8B030D-6E8A-4147-A177-3AD203B41FA5}">
                      <a16:colId xmlns:a16="http://schemas.microsoft.com/office/drawing/2014/main" val="3947959453"/>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RELATION</a:t>
                      </a:r>
                      <a:r>
                        <a:rPr lang="fr-FR" baseline="0" dirty="0" smtClean="0">
                          <a:latin typeface="Times New Roman" panose="02020603050405020304" pitchFamily="18" charset="0"/>
                          <a:cs typeface="Times New Roman" panose="02020603050405020304" pitchFamily="18" charset="0"/>
                        </a:rPr>
                        <a:t> </a:t>
                      </a:r>
                    </a:p>
                    <a:p>
                      <a:pPr algn="ctr"/>
                      <a:r>
                        <a:rPr lang="fr-FR" baseline="0" dirty="0" smtClean="0">
                          <a:latin typeface="Times New Roman" panose="02020603050405020304" pitchFamily="18" charset="0"/>
                          <a:cs typeface="Times New Roman" panose="02020603050405020304" pitchFamily="18" charset="0"/>
                        </a:rPr>
                        <a:t>WITH</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GLENOID</a:t>
                      </a:r>
                      <a:r>
                        <a:rPr lang="fr-FR" baseline="0" dirty="0" smtClean="0">
                          <a:latin typeface="Times New Roman" panose="02020603050405020304" pitchFamily="18" charset="0"/>
                          <a:cs typeface="Times New Roman" panose="02020603050405020304" pitchFamily="18" charset="0"/>
                        </a:rPr>
                        <a:t> HEIGHT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GLENOID WEIGHT</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ACROMION THICHKNESS</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SURFACE</a:t>
                      </a:r>
                      <a:r>
                        <a:rPr lang="fr-FR" baseline="0" dirty="0" smtClean="0">
                          <a:latin typeface="Times New Roman" panose="02020603050405020304" pitchFamily="18" charset="0"/>
                          <a:cs typeface="Times New Roman" panose="02020603050405020304" pitchFamily="18" charset="0"/>
                        </a:rPr>
                        <a:t> OF UPPER END OF HUMERUS</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6725494"/>
                  </a:ext>
                </a:extLst>
              </a:tr>
              <a:tr h="370840">
                <a:tc>
                  <a:txBody>
                    <a:bodyPr/>
                    <a:lstStyle/>
                    <a:p>
                      <a:pPr algn="ctr"/>
                      <a:r>
                        <a:rPr lang="fr-FR" dirty="0" smtClean="0">
                          <a:latin typeface="Times New Roman" panose="02020603050405020304" pitchFamily="18" charset="0"/>
                          <a:cs typeface="Times New Roman" panose="02020603050405020304" pitchFamily="18" charset="0"/>
                        </a:rPr>
                        <a:t>CSA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1851269"/>
                  </a:ext>
                </a:extLst>
              </a:tr>
            </a:tbl>
          </a:graphicData>
        </a:graphic>
      </p:graphicFrame>
      <p:sp>
        <p:nvSpPr>
          <p:cNvPr id="8" name="Rectangle 7"/>
          <p:cNvSpPr/>
          <p:nvPr/>
        </p:nvSpPr>
        <p:spPr>
          <a:xfrm>
            <a:off x="705853" y="1930115"/>
            <a:ext cx="10327105" cy="584775"/>
          </a:xfrm>
          <a:prstGeom prst="rect">
            <a:avLst/>
          </a:prstGeom>
        </p:spPr>
        <p:txBody>
          <a:bodyPr wrap="square">
            <a:spAutoFit/>
          </a:bodyPr>
          <a:lstStyle/>
          <a:p>
            <a:pPr lvl="2"/>
            <a:r>
              <a:rPr lang="en-US" sz="3200" b="1" dirty="0">
                <a:latin typeface="Times New Roman" panose="02020603050405020304" pitchFamily="18" charset="0"/>
                <a:ea typeface="Tahoma" panose="020B0604030504040204" pitchFamily="34" charset="0"/>
                <a:cs typeface="Times New Roman" panose="02020603050405020304" pitchFamily="18" charset="0"/>
              </a:rPr>
              <a:t>Other anatomical features </a:t>
            </a:r>
          </a:p>
        </p:txBody>
      </p:sp>
      <p:sp>
        <p:nvSpPr>
          <p:cNvPr id="9" name="Rectangle 8"/>
          <p:cNvSpPr/>
          <p:nvPr/>
        </p:nvSpPr>
        <p:spPr>
          <a:xfrm>
            <a:off x="838200" y="4455448"/>
            <a:ext cx="9897979" cy="64633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However, there was a significant postoperative reduction in acromion thickness of 2.45mm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Enlarging the </a:t>
            </a:r>
            <a:r>
              <a:rPr lang="en-US" dirty="0" err="1">
                <a:latin typeface="Tahoma" panose="020B0604030504040204" pitchFamily="34" charset="0"/>
                <a:ea typeface="Tahoma" panose="020B0604030504040204" pitchFamily="34" charset="0"/>
                <a:cs typeface="Tahoma" panose="020B0604030504040204" pitchFamily="34" charset="0"/>
              </a:rPr>
              <a:t>subacromial</a:t>
            </a:r>
            <a:r>
              <a:rPr lang="en-US" dirty="0">
                <a:latin typeface="Tahoma" panose="020B0604030504040204" pitchFamily="34" charset="0"/>
                <a:ea typeface="Tahoma" panose="020B0604030504040204" pitchFamily="34" charset="0"/>
                <a:cs typeface="Tahoma" panose="020B0604030504040204" pitchFamily="34" charset="0"/>
              </a:rPr>
              <a:t> space and thus reducing stress on the supraspinatus muscle.</a:t>
            </a:r>
          </a:p>
        </p:txBody>
      </p:sp>
    </p:spTree>
    <p:extLst>
      <p:ext uri="{BB962C8B-B14F-4D97-AF65-F5344CB8AC3E}">
        <p14:creationId xmlns:p14="http://schemas.microsoft.com/office/powerpoint/2010/main" val="14131940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1113" y="1825625"/>
            <a:ext cx="11264423" cy="4825546"/>
          </a:xfrm>
        </p:spPr>
        <p:txBody>
          <a:bodyPr>
            <a:noAutofit/>
          </a:bodyPr>
          <a:lstStyle/>
          <a:p>
            <a:pPr lvl="1">
              <a:buFont typeface="Wingdings" panose="05000000000000000000" pitchFamily="2" charset="2"/>
              <a:buChar char="ü"/>
            </a:pPr>
            <a:r>
              <a:rPr lang="fr-FR" sz="2800" b="1" dirty="0">
                <a:latin typeface="Tahoma" panose="020B0604030504040204" pitchFamily="34" charset="0"/>
                <a:ea typeface="Tahoma" panose="020B0604030504040204" pitchFamily="34" charset="0"/>
                <a:cs typeface="Tahoma" panose="020B0604030504040204" pitchFamily="34" charset="0"/>
              </a:rPr>
              <a:t>Magnetic </a:t>
            </a:r>
            <a:r>
              <a:rPr lang="fr-FR" sz="2800" b="1" dirty="0" err="1">
                <a:latin typeface="Tahoma" panose="020B0604030504040204" pitchFamily="34" charset="0"/>
                <a:ea typeface="Tahoma" panose="020B0604030504040204" pitchFamily="34" charset="0"/>
                <a:cs typeface="Tahoma" panose="020B0604030504040204" pitchFamily="34" charset="0"/>
              </a:rPr>
              <a:t>resonance</a:t>
            </a:r>
            <a:r>
              <a:rPr lang="fr-FR" sz="2800" b="1" dirty="0">
                <a:latin typeface="Tahoma" panose="020B0604030504040204" pitchFamily="34" charset="0"/>
                <a:ea typeface="Tahoma" panose="020B0604030504040204" pitchFamily="34" charset="0"/>
                <a:cs typeface="Tahoma" panose="020B0604030504040204" pitchFamily="34" charset="0"/>
              </a:rPr>
              <a:t> </a:t>
            </a:r>
            <a:r>
              <a:rPr lang="fr-FR" sz="2800" b="1" dirty="0" err="1">
                <a:latin typeface="Tahoma" panose="020B0604030504040204" pitchFamily="34" charset="0"/>
                <a:ea typeface="Tahoma" panose="020B0604030504040204" pitchFamily="34" charset="0"/>
                <a:cs typeface="Tahoma" panose="020B0604030504040204" pitchFamily="34" charset="0"/>
              </a:rPr>
              <a:t>imaging</a:t>
            </a:r>
            <a:r>
              <a:rPr lang="fr-FR" sz="2800" b="1" dirty="0">
                <a:latin typeface="Tahoma" panose="020B0604030504040204" pitchFamily="34" charset="0"/>
                <a:ea typeface="Tahoma" panose="020B0604030504040204" pitchFamily="34" charset="0"/>
                <a:cs typeface="Tahoma" panose="020B0604030504040204" pitchFamily="34" charset="0"/>
              </a:rPr>
              <a:t> data</a:t>
            </a:r>
          </a:p>
          <a:p>
            <a:pPr marL="457200" lvl="1" indent="0">
              <a:buNone/>
            </a:pPr>
            <a:r>
              <a:rPr lang="fr-FR" sz="2800" b="1" dirty="0" smtClean="0">
                <a:latin typeface="Tahoma" panose="020B0604030504040204" pitchFamily="34" charset="0"/>
                <a:ea typeface="Tahoma" panose="020B0604030504040204" pitchFamily="34" charset="0"/>
                <a:cs typeface="Tahoma" panose="020B0604030504040204" pitchFamily="34" charset="0"/>
              </a:rPr>
              <a:t>   Supra-</a:t>
            </a:r>
            <a:r>
              <a:rPr lang="fr-FR" sz="2800" b="1" dirty="0" err="1" smtClean="0">
                <a:latin typeface="Tahoma" panose="020B0604030504040204" pitchFamily="34" charset="0"/>
                <a:ea typeface="Tahoma" panose="020B0604030504040204" pitchFamily="34" charset="0"/>
                <a:cs typeface="Tahoma" panose="020B0604030504040204" pitchFamily="34" charset="0"/>
              </a:rPr>
              <a:t>spinatus</a:t>
            </a:r>
            <a:r>
              <a:rPr lang="fr-FR" sz="2800" b="1" dirty="0" smtClean="0">
                <a:latin typeface="Tahoma" panose="020B0604030504040204" pitchFamily="34" charset="0"/>
                <a:ea typeface="Tahoma" panose="020B0604030504040204" pitchFamily="34" charset="0"/>
                <a:cs typeface="Tahoma" panose="020B0604030504040204" pitchFamily="34" charset="0"/>
              </a:rPr>
              <a:t> </a:t>
            </a:r>
            <a:r>
              <a:rPr lang="fr-FR" sz="2800" b="1" dirty="0">
                <a:latin typeface="Tahoma" panose="020B0604030504040204" pitchFamily="34" charset="0"/>
                <a:ea typeface="Tahoma" panose="020B0604030504040204" pitchFamily="34" charset="0"/>
                <a:cs typeface="Tahoma" panose="020B0604030504040204" pitchFamily="34" charset="0"/>
              </a:rPr>
              <a:t>tendon </a:t>
            </a:r>
            <a:r>
              <a:rPr lang="fr-FR" sz="2800" b="1" dirty="0" err="1">
                <a:latin typeface="Tahoma" panose="020B0604030504040204" pitchFamily="34" charset="0"/>
                <a:ea typeface="Tahoma" panose="020B0604030504040204" pitchFamily="34" charset="0"/>
                <a:cs typeface="Tahoma" panose="020B0604030504040204" pitchFamily="34" charset="0"/>
              </a:rPr>
              <a:t>lesion</a:t>
            </a:r>
            <a:r>
              <a:rPr lang="fr-FR" sz="2800" b="1" dirty="0">
                <a:latin typeface="Tahoma" panose="020B0604030504040204" pitchFamily="34" charset="0"/>
                <a:ea typeface="Tahoma" panose="020B0604030504040204" pitchFamily="34" charset="0"/>
                <a:cs typeface="Tahoma" panose="020B0604030504040204" pitchFamily="34" charset="0"/>
              </a:rPr>
              <a:t> </a:t>
            </a:r>
            <a:r>
              <a:rPr lang="fr-FR" sz="2800" b="1" dirty="0" smtClean="0">
                <a:latin typeface="Tahoma" panose="020B0604030504040204" pitchFamily="34" charset="0"/>
                <a:ea typeface="Tahoma" panose="020B0604030504040204" pitchFamily="34" charset="0"/>
                <a:cs typeface="Tahoma" panose="020B0604030504040204" pitchFamily="34" charset="0"/>
              </a:rPr>
              <a:t>:</a:t>
            </a:r>
            <a:endParaRPr lang="fr-FR" sz="2800" b="1" dirty="0">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imes New Roman" panose="02020603050405020304" pitchFamily="18" charset="0"/>
                <a:ea typeface="Tahoma" panose="020B0604030504040204" pitchFamily="34" charset="0"/>
                <a:cs typeface="Times New Roman" panose="02020603050405020304" pitchFamily="18" charset="0"/>
              </a:rPr>
              <a:t>MOST </a:t>
            </a:r>
            <a:r>
              <a:rPr lang="en-US" sz="2000" dirty="0">
                <a:latin typeface="Times New Roman" panose="02020603050405020304" pitchFamily="18" charset="0"/>
                <a:ea typeface="Tahoma" panose="020B0604030504040204" pitchFamily="34" charset="0"/>
                <a:cs typeface="Times New Roman" panose="02020603050405020304" pitchFamily="18" charset="0"/>
              </a:rPr>
              <a:t>exposed to mechanical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stress</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r>
              <a:rPr lang="en-US" sz="2000" dirty="0" smtClean="0">
                <a:latin typeface="Times New Roman" panose="02020603050405020304" pitchFamily="18" charset="0"/>
                <a:ea typeface="Tahoma" panose="020B0604030504040204" pitchFamily="34" charset="0"/>
                <a:cs typeface="Times New Roman" panose="02020603050405020304" pitchFamily="18" charset="0"/>
              </a:rPr>
              <a:t>2010 : Benson </a:t>
            </a:r>
            <a:r>
              <a:rPr lang="en-US" sz="2000" dirty="0">
                <a:latin typeface="Times New Roman" panose="02020603050405020304" pitchFamily="18" charset="0"/>
                <a:ea typeface="Tahoma" panose="020B0604030504040204" pitchFamily="34" charset="0"/>
                <a:cs typeface="Times New Roman" panose="02020603050405020304" pitchFamily="18" charset="0"/>
              </a:rPr>
              <a:t>et al. showed that the supraspinatus is the most vulnerable to hypoxic damage among the cuff tendons, with more pronounced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apoptosis. In </a:t>
            </a:r>
            <a:r>
              <a:rPr lang="en-US" sz="2000" dirty="0">
                <a:latin typeface="Times New Roman" panose="02020603050405020304" pitchFamily="18" charset="0"/>
                <a:ea typeface="Tahoma" panose="020B0604030504040204" pitchFamily="34" charset="0"/>
                <a:cs typeface="Times New Roman" panose="02020603050405020304" pitchFamily="18" charset="0"/>
              </a:rPr>
              <a:t>our study, the supraspinatus was damaged in all cases.</a:t>
            </a:r>
            <a:endParaRPr lang="fr-FR" sz="2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itre 3"/>
          <p:cNvSpPr txBox="1">
            <a:spLocks noGrp="1"/>
          </p:cNvSpPr>
          <p:nvPr>
            <p:ph type="title"/>
          </p:nvPr>
        </p:nvSpPr>
        <p:spPr>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6000" b="1">
                <a:solidFill>
                  <a:schemeClr val="bg1"/>
                </a:solidFill>
                <a:effectLst>
                  <a:outerShdw blurRad="38100" dist="38100" dir="2700000" algn="tl">
                    <a:srgbClr val="000000">
                      <a:alpha val="43137"/>
                    </a:srgbClr>
                  </a:outerShdw>
                </a:effectLst>
              </a:rPr>
              <a:t>Discussion</a:t>
            </a:r>
            <a:endParaRPr lang="fr-FR" sz="6000" b="1" dirty="0">
              <a:solidFill>
                <a:schemeClr val="bg1"/>
              </a:solidFill>
              <a:effectLst>
                <a:outerShdw blurRad="38100" dist="38100" dir="2700000" algn="tl">
                  <a:srgbClr val="000000">
                    <a:alpha val="43137"/>
                  </a:srgbClr>
                </a:outerShdw>
              </a:effectLst>
            </a:endParaRPr>
          </a:p>
        </p:txBody>
      </p:sp>
      <p:pic>
        <p:nvPicPr>
          <p:cNvPr id="2" name="Image 1"/>
          <p:cNvPicPr>
            <a:picLocks noChangeAspect="1"/>
          </p:cNvPicPr>
          <p:nvPr/>
        </p:nvPicPr>
        <p:blipFill>
          <a:blip r:embed="rId3"/>
          <a:stretch>
            <a:fillRect/>
          </a:stretch>
        </p:blipFill>
        <p:spPr>
          <a:xfrm>
            <a:off x="4179720" y="4019550"/>
            <a:ext cx="7458075" cy="2838450"/>
          </a:xfrm>
          <a:prstGeom prst="rect">
            <a:avLst/>
          </a:prstGeom>
        </p:spPr>
      </p:pic>
    </p:spTree>
    <p:extLst>
      <p:ext uri="{BB962C8B-B14F-4D97-AF65-F5344CB8AC3E}">
        <p14:creationId xmlns:p14="http://schemas.microsoft.com/office/powerpoint/2010/main" val="30687487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923518"/>
          </a:xfrm>
        </p:spPr>
        <p:txBody>
          <a:bodyPr>
            <a:normAutofit/>
          </a:bodyPr>
          <a:lstStyle/>
          <a:p>
            <a:pPr marL="0" indent="0">
              <a:buNone/>
            </a:pPr>
            <a:r>
              <a:rPr lang="fr-FR" b="1" dirty="0">
                <a:latin typeface="Tahoma" panose="020B0604030504040204" pitchFamily="34" charset="0"/>
                <a:ea typeface="Tahoma" panose="020B0604030504040204" pitchFamily="34" charset="0"/>
                <a:cs typeface="Tahoma" panose="020B0604030504040204" pitchFamily="34" charset="0"/>
              </a:rPr>
              <a:t>Supra-</a:t>
            </a:r>
            <a:r>
              <a:rPr lang="fr-FR" b="1" dirty="0" err="1">
                <a:latin typeface="Tahoma" panose="020B0604030504040204" pitchFamily="34" charset="0"/>
                <a:ea typeface="Tahoma" panose="020B0604030504040204" pitchFamily="34" charset="0"/>
                <a:cs typeface="Tahoma" panose="020B0604030504040204" pitchFamily="34" charset="0"/>
              </a:rPr>
              <a:t>spinatus</a:t>
            </a:r>
            <a:r>
              <a:rPr lang="fr-FR" b="1" dirty="0">
                <a:latin typeface="Tahoma" panose="020B0604030504040204" pitchFamily="34" charset="0"/>
                <a:ea typeface="Tahoma" panose="020B0604030504040204" pitchFamily="34" charset="0"/>
                <a:cs typeface="Tahoma" panose="020B0604030504040204" pitchFamily="34" charset="0"/>
              </a:rPr>
              <a:t> tendon </a:t>
            </a:r>
            <a:r>
              <a:rPr lang="fr-FR" b="1" dirty="0" err="1">
                <a:latin typeface="Tahoma" panose="020B0604030504040204" pitchFamily="34" charset="0"/>
                <a:ea typeface="Tahoma" panose="020B0604030504040204" pitchFamily="34" charset="0"/>
                <a:cs typeface="Tahoma" panose="020B0604030504040204" pitchFamily="34" charset="0"/>
              </a:rPr>
              <a:t>lesion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a:t>
            </a:r>
            <a:endParaRPr lang="fr-FR" dirty="0"/>
          </a:p>
          <a:p>
            <a:r>
              <a:rPr lang="en-US" sz="2000" dirty="0">
                <a:latin typeface="Times New Roman" panose="02020603050405020304" pitchFamily="18" charset="0"/>
                <a:ea typeface="Tahoma" panose="020B0604030504040204" pitchFamily="34" charset="0"/>
                <a:cs typeface="Times New Roman" panose="02020603050405020304" pitchFamily="18" charset="0"/>
              </a:rPr>
              <a:t>In isolated supraspinatus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ruptures : the </a:t>
            </a:r>
            <a:r>
              <a:rPr lang="en-US" sz="2000" dirty="0">
                <a:latin typeface="Times New Roman" panose="02020603050405020304" pitchFamily="18" charset="0"/>
                <a:ea typeface="Tahoma" panose="020B0604030504040204" pitchFamily="34" charset="0"/>
                <a:cs typeface="Times New Roman" panose="02020603050405020304" pitchFamily="18" charset="0"/>
              </a:rPr>
              <a:t>CSA was &gt;35° in 66.6% of cases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-&gt; a </a:t>
            </a:r>
            <a:r>
              <a:rPr lang="en-US" sz="2000" dirty="0">
                <a:latin typeface="Times New Roman" panose="02020603050405020304" pitchFamily="18" charset="0"/>
                <a:ea typeface="Tahoma" panose="020B0604030504040204" pitchFamily="34" charset="0"/>
                <a:cs typeface="Times New Roman" panose="02020603050405020304" pitchFamily="18" charset="0"/>
              </a:rPr>
              <a:t>strong relationship between a CSA&gt;35° and degenerative supraspinatus rupture.</a:t>
            </a:r>
          </a:p>
          <a:p>
            <a:r>
              <a:rPr lang="en-US" sz="2000" dirty="0" smtClean="0">
                <a:latin typeface="Times New Roman" panose="02020603050405020304" pitchFamily="18" charset="0"/>
                <a:ea typeface="Tahoma" panose="020B0604030504040204" pitchFamily="34" charset="0"/>
                <a:cs typeface="Times New Roman" panose="02020603050405020304" pitchFamily="18" charset="0"/>
              </a:rPr>
              <a:t>2021 :  </a:t>
            </a:r>
            <a:r>
              <a:rPr lang="en-US" sz="2000" dirty="0">
                <a:latin typeface="Times New Roman" panose="02020603050405020304" pitchFamily="18" charset="0"/>
                <a:ea typeface="Tahoma" panose="020B0604030504040204" pitchFamily="34" charset="0"/>
                <a:cs typeface="Times New Roman" panose="02020603050405020304" pitchFamily="18" charset="0"/>
              </a:rPr>
              <a:t>meta-analysis by Zhao et al: </a:t>
            </a:r>
            <a:r>
              <a:rPr lang="en-US" sz="2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high CSA= predictive factor of supraspinatus </a:t>
            </a:r>
            <a:r>
              <a:rPr lang="en-US" sz="2000"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rupture</a:t>
            </a:r>
            <a:endParaRPr lang="fr-FR" sz="2000" b="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3895473" y="3783360"/>
            <a:ext cx="7705725" cy="2019300"/>
          </a:xfrm>
          <a:prstGeom prst="rect">
            <a:avLst/>
          </a:prstGeom>
        </p:spPr>
      </p:pic>
    </p:spTree>
    <p:extLst>
      <p:ext uri="{BB962C8B-B14F-4D97-AF65-F5344CB8AC3E}">
        <p14:creationId xmlns:p14="http://schemas.microsoft.com/office/powerpoint/2010/main" val="12235633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a:latin typeface="Times New Roman" panose="02020603050405020304" pitchFamily="18" charset="0"/>
                <a:ea typeface="Tahoma" panose="020B0604030504040204" pitchFamily="34" charset="0"/>
                <a:cs typeface="Times New Roman" panose="02020603050405020304" pitchFamily="18" charset="0"/>
              </a:rPr>
              <a:t>Supra-</a:t>
            </a:r>
            <a:r>
              <a:rPr lang="fr-FR" b="1" dirty="0" err="1">
                <a:latin typeface="Times New Roman" panose="02020603050405020304" pitchFamily="18" charset="0"/>
                <a:ea typeface="Tahoma" panose="020B0604030504040204" pitchFamily="34" charset="0"/>
                <a:cs typeface="Times New Roman" panose="02020603050405020304" pitchFamily="18" charset="0"/>
              </a:rPr>
              <a:t>spinatus</a:t>
            </a:r>
            <a:r>
              <a:rPr lang="fr-FR" b="1" dirty="0">
                <a:latin typeface="Times New Roman" panose="02020603050405020304" pitchFamily="18" charset="0"/>
                <a:ea typeface="Tahoma" panose="020B0604030504040204" pitchFamily="34" charset="0"/>
                <a:cs typeface="Times New Roman" panose="02020603050405020304" pitchFamily="18" charset="0"/>
              </a:rPr>
              <a:t> tendon </a:t>
            </a:r>
            <a:r>
              <a:rPr lang="fr-FR" b="1" dirty="0" err="1">
                <a:latin typeface="Times New Roman" panose="02020603050405020304" pitchFamily="18" charset="0"/>
                <a:ea typeface="Tahoma" panose="020B0604030504040204" pitchFamily="34" charset="0"/>
                <a:cs typeface="Times New Roman" panose="02020603050405020304" pitchFamily="18" charset="0"/>
              </a:rPr>
              <a:t>lesion</a:t>
            </a:r>
            <a:r>
              <a:rPr lang="fr-FR" b="1" dirty="0">
                <a:latin typeface="Times New Roman" panose="02020603050405020304" pitchFamily="18" charset="0"/>
                <a:ea typeface="Tahoma" panose="020B0604030504040204" pitchFamily="34" charset="0"/>
                <a:cs typeface="Times New Roman" panose="02020603050405020304" pitchFamily="18" charset="0"/>
              </a:rPr>
              <a:t> </a:t>
            </a:r>
            <a:r>
              <a:rPr lang="fr-FR"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r>
              <a:rPr lang="en-US" sz="2000" dirty="0" smtClean="0">
                <a:latin typeface="Times New Roman" panose="02020603050405020304" pitchFamily="18" charset="0"/>
                <a:ea typeface="Tahoma" panose="020B0604030504040204" pitchFamily="34" charset="0"/>
                <a:cs typeface="Times New Roman" panose="02020603050405020304" pitchFamily="18" charset="0"/>
              </a:rPr>
              <a:t>Increased </a:t>
            </a:r>
            <a:r>
              <a:rPr lang="en-US" sz="2000" dirty="0">
                <a:latin typeface="Times New Roman" panose="02020603050405020304" pitchFamily="18" charset="0"/>
                <a:ea typeface="Tahoma" panose="020B0604030504040204" pitchFamily="34" charset="0"/>
                <a:cs typeface="Times New Roman" panose="02020603050405020304" pitchFamily="18" charset="0"/>
              </a:rPr>
              <a:t>CSA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&gt; </a:t>
            </a:r>
            <a:r>
              <a:rPr lang="en-US" sz="2000" dirty="0">
                <a:latin typeface="Times New Roman" panose="02020603050405020304" pitchFamily="18" charset="0"/>
                <a:ea typeface="Tahoma" panose="020B0604030504040204" pitchFamily="34" charset="0"/>
                <a:cs typeface="Times New Roman" panose="02020603050405020304" pitchFamily="18" charset="0"/>
              </a:rPr>
              <a:t>increased forces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which cause shoulder instability and joint </a:t>
            </a:r>
            <a:r>
              <a:rPr lang="en-US" sz="2000" dirty="0">
                <a:latin typeface="Times New Roman" panose="02020603050405020304" pitchFamily="18" charset="0"/>
                <a:ea typeface="Tahoma" panose="020B0604030504040204" pitchFamily="34" charset="0"/>
                <a:cs typeface="Times New Roman" panose="02020603050405020304" pitchFamily="18" charset="0"/>
              </a:rPr>
              <a:t>Increased stress on the supraspinatus to maintain stability of the glenohumeral joint.</a:t>
            </a:r>
          </a:p>
          <a:p>
            <a:r>
              <a:rPr lang="en-US" sz="2000" dirty="0">
                <a:latin typeface="Times New Roman" panose="02020603050405020304" pitchFamily="18" charset="0"/>
                <a:ea typeface="Tahoma" panose="020B0604030504040204" pitchFamily="34" charset="0"/>
                <a:cs typeface="Times New Roman" panose="02020603050405020304" pitchFamily="18" charset="0"/>
              </a:rPr>
              <a:t>Zhao et al: High CSA + limited active abduction range </a:t>
            </a:r>
            <a:r>
              <a:rPr lang="en-US" sz="2000" dirty="0" smtClean="0">
                <a:latin typeface="Times New Roman" panose="02020603050405020304" pitchFamily="18" charset="0"/>
                <a:ea typeface="Tahoma" panose="020B0604030504040204" pitchFamily="34" charset="0"/>
                <a:cs typeface="Times New Roman" panose="02020603050405020304" pitchFamily="18" charset="0"/>
              </a:rPr>
              <a:t>will develop </a:t>
            </a:r>
            <a:r>
              <a:rPr lang="en-US" sz="2000" dirty="0">
                <a:latin typeface="Times New Roman" panose="02020603050405020304" pitchFamily="18" charset="0"/>
                <a:ea typeface="Tahoma" panose="020B0604030504040204" pitchFamily="34" charset="0"/>
                <a:cs typeface="Times New Roman" panose="02020603050405020304" pitchFamily="18" charset="0"/>
              </a:rPr>
              <a:t>degenerative rupture of the supraspinatus muscle through increased mechanical stress on the cuff tendons.</a:t>
            </a:r>
            <a:endParaRPr lang="fr-FR" sz="2000"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28164086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lvl="2" indent="0">
              <a:spcBef>
                <a:spcPts val="1000"/>
              </a:spcBef>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Stages of tendon retraction according to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Patte's</a:t>
            </a:r>
            <a:r>
              <a:rPr lang="en-US" sz="2800" b="1" dirty="0">
                <a:latin typeface="Times New Roman" panose="02020603050405020304" pitchFamily="18" charset="0"/>
                <a:ea typeface="Tahoma" panose="020B0604030504040204" pitchFamily="34" charset="0"/>
                <a:cs typeface="Times New Roman" panose="02020603050405020304" pitchFamily="18" charset="0"/>
              </a:rPr>
              <a:t> classification and stages of fatty degeneration according to </a:t>
            </a:r>
            <a:r>
              <a:rPr lang="en-US" sz="2800" b="1" dirty="0" err="1">
                <a:latin typeface="Times New Roman" panose="02020603050405020304" pitchFamily="18" charset="0"/>
                <a:ea typeface="Tahoma" panose="020B0604030504040204" pitchFamily="34" charset="0"/>
                <a:cs typeface="Times New Roman" panose="02020603050405020304" pitchFamily="18" charset="0"/>
              </a:rPr>
              <a:t>Goutallier's</a:t>
            </a:r>
            <a:r>
              <a:rPr lang="en-US" sz="2800" b="1" dirty="0">
                <a:latin typeface="Times New Roman" panose="02020603050405020304" pitchFamily="18" charset="0"/>
                <a:ea typeface="Tahoma" panose="020B0604030504040204" pitchFamily="34" charset="0"/>
                <a:cs typeface="Times New Roman" panose="02020603050405020304" pitchFamily="18" charset="0"/>
              </a:rPr>
              <a:t> classification</a:t>
            </a:r>
          </a:p>
          <a:p>
            <a:pPr marL="0" lvl="2" indent="0">
              <a:spcBef>
                <a:spcPts val="1000"/>
              </a:spcBef>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2012 : Meyer </a:t>
            </a:r>
            <a:r>
              <a:rPr lang="en-US" dirty="0">
                <a:latin typeface="Times New Roman" panose="02020603050405020304" pitchFamily="18" charset="0"/>
                <a:ea typeface="Tahoma" panose="020B0604030504040204" pitchFamily="34" charset="0"/>
                <a:cs typeface="Times New Roman" panose="02020603050405020304" pitchFamily="18" charset="0"/>
              </a:rPr>
              <a:t>et al: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musculotendinous</a:t>
            </a:r>
            <a:r>
              <a:rPr lang="en-US" dirty="0" smtClean="0">
                <a:latin typeface="Times New Roman" panose="02020603050405020304" pitchFamily="18" charset="0"/>
                <a:ea typeface="Tahoma" panose="020B0604030504040204" pitchFamily="34" charset="0"/>
                <a:cs typeface="Times New Roman" panose="02020603050405020304" pitchFamily="18" charset="0"/>
              </a:rPr>
              <a:t> retraction is </a:t>
            </a:r>
            <a:r>
              <a:rPr lang="en-US" dirty="0">
                <a:latin typeface="Times New Roman" panose="02020603050405020304" pitchFamily="18" charset="0"/>
                <a:ea typeface="Tahoma" panose="020B0604030504040204" pitchFamily="34" charset="0"/>
                <a:cs typeface="Times New Roman" panose="02020603050405020304" pitchFamily="18" charset="0"/>
              </a:rPr>
              <a:t>due to shortening of muscle fibers </a:t>
            </a:r>
            <a:r>
              <a:rPr lang="en-US" dirty="0" smtClean="0">
                <a:latin typeface="Times New Roman" panose="02020603050405020304" pitchFamily="18" charset="0"/>
                <a:ea typeface="Tahoma" panose="020B0604030504040204" pitchFamily="34" charset="0"/>
                <a:cs typeface="Times New Roman" panose="02020603050405020304" pitchFamily="18" charset="0"/>
              </a:rPr>
              <a:t>and tendon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tissue.The</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a:latin typeface="Times New Roman" panose="02020603050405020304" pitchFamily="18" charset="0"/>
                <a:ea typeface="Tahoma" panose="020B0604030504040204" pitchFamily="34" charset="0"/>
                <a:cs typeface="Times New Roman" panose="02020603050405020304" pitchFamily="18" charset="0"/>
              </a:rPr>
              <a:t>degree of supraspinatus tendon retraction is proportional to the </a:t>
            </a:r>
            <a:r>
              <a:rPr lang="en-US" dirty="0" err="1">
                <a:latin typeface="Times New Roman" panose="02020603050405020304" pitchFamily="18" charset="0"/>
                <a:ea typeface="Tahoma" panose="020B0604030504040204" pitchFamily="34" charset="0"/>
                <a:cs typeface="Times New Roman" panose="02020603050405020304" pitchFamily="18" charset="0"/>
              </a:rPr>
              <a:t>Goutallier</a:t>
            </a:r>
            <a:r>
              <a:rPr lang="en-US" dirty="0">
                <a:latin typeface="Times New Roman" panose="02020603050405020304" pitchFamily="18" charset="0"/>
                <a:ea typeface="Tahoma" panose="020B0604030504040204" pitchFamily="34" charset="0"/>
                <a:cs typeface="Times New Roman" panose="02020603050405020304" pitchFamily="18" charset="0"/>
              </a:rPr>
              <a:t> classification.</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pic>
        <p:nvPicPr>
          <p:cNvPr id="2" name="Image 1"/>
          <p:cNvPicPr>
            <a:picLocks noChangeAspect="1"/>
          </p:cNvPicPr>
          <p:nvPr/>
        </p:nvPicPr>
        <p:blipFill>
          <a:blip r:embed="rId3"/>
          <a:stretch>
            <a:fillRect/>
          </a:stretch>
        </p:blipFill>
        <p:spPr>
          <a:xfrm>
            <a:off x="2981325" y="3282950"/>
            <a:ext cx="8372475" cy="3028950"/>
          </a:xfrm>
          <a:prstGeom prst="rect">
            <a:avLst/>
          </a:prstGeom>
        </p:spPr>
      </p:pic>
    </p:spTree>
    <p:extLst>
      <p:ext uri="{BB962C8B-B14F-4D97-AF65-F5344CB8AC3E}">
        <p14:creationId xmlns:p14="http://schemas.microsoft.com/office/powerpoint/2010/main" val="28719124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en-US" b="1" dirty="0">
                <a:latin typeface="Times New Roman" panose="02020603050405020304" pitchFamily="18" charset="0"/>
                <a:ea typeface="Tahoma" panose="020B0604030504040204" pitchFamily="34" charset="0"/>
                <a:cs typeface="Times New Roman" panose="02020603050405020304" pitchFamily="18" charset="0"/>
              </a:rPr>
              <a:t>Stages of tendon retraction according to </a:t>
            </a:r>
            <a:r>
              <a:rPr lang="en-US" b="1" dirty="0" err="1">
                <a:latin typeface="Times New Roman" panose="02020603050405020304" pitchFamily="18" charset="0"/>
                <a:ea typeface="Tahoma" panose="020B0604030504040204" pitchFamily="34" charset="0"/>
                <a:cs typeface="Times New Roman" panose="02020603050405020304" pitchFamily="18" charset="0"/>
              </a:rPr>
              <a:t>Patte's</a:t>
            </a:r>
            <a:r>
              <a:rPr lang="en-US" b="1" dirty="0">
                <a:latin typeface="Times New Roman" panose="02020603050405020304" pitchFamily="18" charset="0"/>
                <a:ea typeface="Tahoma" panose="020B0604030504040204" pitchFamily="34" charset="0"/>
                <a:cs typeface="Times New Roman" panose="02020603050405020304" pitchFamily="18" charset="0"/>
              </a:rPr>
              <a:t> classification and stages of fatty degeneration according to </a:t>
            </a:r>
            <a:r>
              <a:rPr lang="en-US" b="1" dirty="0" err="1">
                <a:latin typeface="Times New Roman" panose="02020603050405020304" pitchFamily="18" charset="0"/>
                <a:ea typeface="Tahoma" panose="020B0604030504040204" pitchFamily="34" charset="0"/>
                <a:cs typeface="Times New Roman" panose="02020603050405020304" pitchFamily="18" charset="0"/>
              </a:rPr>
              <a:t>Goutallier's</a:t>
            </a:r>
            <a:r>
              <a:rPr lang="en-US" b="1" dirty="0">
                <a:latin typeface="Times New Roman" panose="02020603050405020304" pitchFamily="18" charset="0"/>
                <a:ea typeface="Tahoma" panose="020B0604030504040204" pitchFamily="34" charset="0"/>
                <a:cs typeface="Times New Roman" panose="02020603050405020304" pitchFamily="18" charset="0"/>
              </a:rPr>
              <a:t> classification</a:t>
            </a: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In our </a:t>
            </a:r>
            <a:r>
              <a:rPr lang="en-US" dirty="0">
                <a:latin typeface="Times New Roman" panose="02020603050405020304" pitchFamily="18" charset="0"/>
                <a:ea typeface="Tahoma" panose="020B0604030504040204" pitchFamily="34" charset="0"/>
                <a:cs typeface="Times New Roman" panose="02020603050405020304" pitchFamily="18" charset="0"/>
              </a:rPr>
              <a:t>study, a CSA &gt;35° was more associated with stages 2 and 3 of </a:t>
            </a: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err="1" smtClean="0">
                <a:latin typeface="Times New Roman" panose="02020603050405020304" pitchFamily="18" charset="0"/>
                <a:ea typeface="Tahoma" panose="020B0604030504040204" pitchFamily="34" charset="0"/>
                <a:cs typeface="Times New Roman" panose="02020603050405020304" pitchFamily="18" charset="0"/>
              </a:rPr>
              <a:t>Goutallier</a:t>
            </a:r>
            <a:r>
              <a:rPr lang="en-US" dirty="0" smtClean="0">
                <a:latin typeface="Times New Roman" panose="02020603050405020304" pitchFamily="18" charset="0"/>
                <a:ea typeface="Tahoma" panose="020B0604030504040204" pitchFamily="34" charset="0"/>
                <a:cs typeface="Times New Roman" panose="02020603050405020304" pitchFamily="18" charset="0"/>
              </a:rPr>
              <a:t> classification.</a:t>
            </a: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Thus</a:t>
            </a:r>
            <a:r>
              <a:rPr lang="en-US" dirty="0">
                <a:latin typeface="Times New Roman" panose="02020603050405020304" pitchFamily="18" charset="0"/>
                <a:ea typeface="Tahoma" panose="020B0604030504040204" pitchFamily="34" charset="0"/>
                <a:cs typeface="Times New Roman" panose="02020603050405020304" pitchFamily="18" charset="0"/>
              </a:rPr>
              <a:t>, the higher </a:t>
            </a:r>
            <a:r>
              <a:rPr lang="en-US" dirty="0" smtClean="0">
                <a:latin typeface="Times New Roman" panose="02020603050405020304" pitchFamily="18" charset="0"/>
                <a:ea typeface="Tahoma" panose="020B0604030504040204" pitchFamily="34" charset="0"/>
                <a:cs typeface="Times New Roman" panose="02020603050405020304" pitchFamily="18" charset="0"/>
              </a:rPr>
              <a:t>is the </a:t>
            </a:r>
            <a:r>
              <a:rPr lang="en-US" dirty="0">
                <a:latin typeface="Times New Roman" panose="02020603050405020304" pitchFamily="18" charset="0"/>
                <a:ea typeface="Tahoma" panose="020B0604030504040204" pitchFamily="34" charset="0"/>
                <a:cs typeface="Times New Roman" panose="02020603050405020304" pitchFamily="18" charset="0"/>
              </a:rPr>
              <a:t>value of the CSA, the faster </a:t>
            </a:r>
            <a:r>
              <a:rPr lang="en-US" dirty="0" smtClean="0">
                <a:latin typeface="Times New Roman" panose="02020603050405020304" pitchFamily="18" charset="0"/>
                <a:ea typeface="Tahoma" panose="020B0604030504040204" pitchFamily="34" charset="0"/>
                <a:cs typeface="Times New Roman" panose="02020603050405020304" pitchFamily="18" charset="0"/>
              </a:rPr>
              <a:t>is the progression </a:t>
            </a:r>
            <a:r>
              <a:rPr lang="en-US" dirty="0">
                <a:latin typeface="Times New Roman" panose="02020603050405020304" pitchFamily="18" charset="0"/>
                <a:ea typeface="Tahoma" panose="020B0604030504040204" pitchFamily="34" charset="0"/>
                <a:cs typeface="Times New Roman" panose="02020603050405020304" pitchFamily="18" charset="0"/>
              </a:rPr>
              <a:t>of </a:t>
            </a: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tendon </a:t>
            </a:r>
            <a:r>
              <a:rPr lang="en-US" dirty="0">
                <a:latin typeface="Times New Roman" panose="02020603050405020304" pitchFamily="18" charset="0"/>
                <a:ea typeface="Tahoma" panose="020B0604030504040204" pitchFamily="34" charset="0"/>
                <a:cs typeface="Times New Roman" panose="02020603050405020304" pitchFamily="18" charset="0"/>
              </a:rPr>
              <a:t>retraction following rupture.</a:t>
            </a:r>
            <a:endParaRPr lang="fr-FR" dirty="0">
              <a:latin typeface="Times New Roman" panose="02020603050405020304" pitchFamily="18" charset="0"/>
              <a:cs typeface="Times New Roman" panose="02020603050405020304" pitchFamily="18" charset="0"/>
            </a:endParaRPr>
          </a:p>
          <a:p>
            <a:pPr marL="0" indent="0">
              <a:buNone/>
            </a:pPr>
            <a:endParaRPr lang="fr-FR" dirty="0"/>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spTree>
    <p:extLst>
      <p:ext uri="{BB962C8B-B14F-4D97-AF65-F5344CB8AC3E}">
        <p14:creationId xmlns:p14="http://schemas.microsoft.com/office/powerpoint/2010/main" val="27662048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914400" lvl="2" indent="0">
              <a:buNone/>
            </a:pPr>
            <a:r>
              <a:rPr lang="en-US" sz="2800" b="1" dirty="0">
                <a:latin typeface="Times New Roman" panose="02020603050405020304" pitchFamily="18" charset="0"/>
                <a:ea typeface="Tahoma" panose="020B0604030504040204" pitchFamily="34" charset="0"/>
                <a:cs typeface="Times New Roman" panose="02020603050405020304" pitchFamily="18" charset="0"/>
              </a:rPr>
              <a:t>Sign of the tangent and Occupancy ratio :</a:t>
            </a:r>
          </a:p>
          <a:p>
            <a:pPr lvl="2"/>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0" indent="0">
              <a:buNone/>
            </a:pPr>
            <a:r>
              <a:rPr lang="en-US" dirty="0" smtClean="0">
                <a:latin typeface="Times New Roman" panose="02020603050405020304" pitchFamily="18" charset="0"/>
                <a:ea typeface="Tahoma" panose="020B0604030504040204" pitchFamily="34" charset="0"/>
                <a:cs typeface="Times New Roman" panose="02020603050405020304" pitchFamily="18" charset="0"/>
              </a:rPr>
              <a:t>No </a:t>
            </a:r>
            <a:r>
              <a:rPr lang="en-US" dirty="0">
                <a:latin typeface="Times New Roman" panose="02020603050405020304" pitchFamily="18" charset="0"/>
                <a:ea typeface="Tahoma" panose="020B0604030504040204" pitchFamily="34" charset="0"/>
                <a:cs typeface="Times New Roman" panose="02020603050405020304" pitchFamily="18" charset="0"/>
              </a:rPr>
              <a:t>study in the literature has investigated the association with CSA of these 02 elements to the best of our knowledge.</a:t>
            </a:r>
            <a:endParaRPr lang="fr-FR"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a:solidFill>
                  <a:schemeClr val="bg1"/>
                </a:solidFill>
                <a:effectLst>
                  <a:outerShdw blurRad="38100" dist="38100" dir="2700000" algn="tl">
                    <a:srgbClr val="000000">
                      <a:alpha val="43137"/>
                    </a:srgbClr>
                  </a:outerShdw>
                </a:effectLst>
              </a:rPr>
              <a:t>Discussion</a:t>
            </a:r>
          </a:p>
        </p:txBody>
      </p:sp>
      <p:graphicFrame>
        <p:nvGraphicFramePr>
          <p:cNvPr id="2" name="Tableau 1"/>
          <p:cNvGraphicFramePr>
            <a:graphicFrameLocks noGrp="1"/>
          </p:cNvGraphicFramePr>
          <p:nvPr>
            <p:extLst>
              <p:ext uri="{D42A27DB-BD31-4B8C-83A1-F6EECF244321}">
                <p14:modId xmlns:p14="http://schemas.microsoft.com/office/powerpoint/2010/main" val="1985244168"/>
              </p:ext>
            </p:extLst>
          </p:nvPr>
        </p:nvGraphicFramePr>
        <p:xfrm>
          <a:off x="957179" y="2644718"/>
          <a:ext cx="8127999" cy="741680"/>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4222142975"/>
                    </a:ext>
                  </a:extLst>
                </a:gridCol>
                <a:gridCol w="2709333">
                  <a:extLst>
                    <a:ext uri="{9D8B030D-6E8A-4147-A177-3AD203B41FA5}">
                      <a16:colId xmlns:a16="http://schemas.microsoft.com/office/drawing/2014/main" val="661201680"/>
                    </a:ext>
                  </a:extLst>
                </a:gridCol>
                <a:gridCol w="2709333">
                  <a:extLst>
                    <a:ext uri="{9D8B030D-6E8A-4147-A177-3AD203B41FA5}">
                      <a16:colId xmlns:a16="http://schemas.microsoft.com/office/drawing/2014/main" val="3807103168"/>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RELATION</a:t>
                      </a:r>
                      <a:r>
                        <a:rPr lang="fr-FR" baseline="0" dirty="0" smtClean="0">
                          <a:latin typeface="Times New Roman" panose="02020603050405020304" pitchFamily="18" charset="0"/>
                          <a:cs typeface="Times New Roman" panose="02020603050405020304" pitchFamily="18" charset="0"/>
                        </a:rPr>
                        <a:t> WITH</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TANGENT</a:t>
                      </a:r>
                      <a:r>
                        <a:rPr lang="fr-FR" baseline="0" dirty="0" smtClean="0">
                          <a:latin typeface="Times New Roman" panose="02020603050405020304" pitchFamily="18" charset="0"/>
                          <a:cs typeface="Times New Roman" panose="02020603050405020304" pitchFamily="18" charset="0"/>
                        </a:rPr>
                        <a:t> SIGN</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OCCUPANCY</a:t>
                      </a:r>
                      <a:r>
                        <a:rPr lang="fr-FR" baseline="0" dirty="0" smtClean="0">
                          <a:latin typeface="Times New Roman" panose="02020603050405020304" pitchFamily="18" charset="0"/>
                          <a:cs typeface="Times New Roman" panose="02020603050405020304" pitchFamily="18" charset="0"/>
                        </a:rPr>
                        <a:t> RATIO</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06446492"/>
                  </a:ext>
                </a:extLst>
              </a:tr>
              <a:tr h="370840">
                <a:tc>
                  <a:txBody>
                    <a:bodyPr/>
                    <a:lstStyle/>
                    <a:p>
                      <a:pPr algn="ctr"/>
                      <a:r>
                        <a:rPr lang="fr-FR" dirty="0" smtClean="0">
                          <a:latin typeface="Times New Roman" panose="02020603050405020304" pitchFamily="18" charset="0"/>
                          <a:cs typeface="Times New Roman" panose="02020603050405020304" pitchFamily="18" charset="0"/>
                        </a:rPr>
                        <a:t>CSA</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 </a:t>
                      </a:r>
                      <a:endParaRPr lang="fr-FR" dirty="0">
                        <a:latin typeface="Times New Roman" panose="02020603050405020304" pitchFamily="18" charset="0"/>
                        <a:cs typeface="Times New Roman" panose="02020603050405020304" pitchFamily="18" charset="0"/>
                      </a:endParaRPr>
                    </a:p>
                  </a:txBody>
                  <a:tcPr/>
                </a:tc>
                <a:tc>
                  <a:txBody>
                    <a:bodyPr/>
                    <a:lstStyle/>
                    <a:p>
                      <a:pPr algn="ctr"/>
                      <a:r>
                        <a:rPr lang="fr-FR" dirty="0" smtClean="0">
                          <a:latin typeface="Times New Roman" panose="02020603050405020304" pitchFamily="18" charset="0"/>
                          <a:cs typeface="Times New Roman" panose="02020603050405020304" pitchFamily="18" charset="0"/>
                        </a:rPr>
                        <a:t>NO</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3186343"/>
                  </a:ext>
                </a:extLst>
              </a:tr>
            </a:tbl>
          </a:graphicData>
        </a:graphic>
      </p:graphicFrame>
    </p:spTree>
    <p:extLst>
      <p:ext uri="{BB962C8B-B14F-4D97-AF65-F5344CB8AC3E}">
        <p14:creationId xmlns:p14="http://schemas.microsoft.com/office/powerpoint/2010/main" val="26311495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Several anatomical factors have been incriminated.</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Usefulness: At-risk populations by studying the anatomical </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elements </a:t>
            </a:r>
            <a:r>
              <a:rPr lang="en-US" dirty="0">
                <a:latin typeface="Tahoma" panose="020B0604030504040204" pitchFamily="34" charset="0"/>
                <a:ea typeface="Tahoma" panose="020B0604030504040204" pitchFamily="34" charset="0"/>
                <a:cs typeface="Tahoma" panose="020B0604030504040204" pitchFamily="34" charset="0"/>
              </a:rPr>
              <a:t>involved and thus determining a possible </a:t>
            </a:r>
            <a:r>
              <a:rPr lang="en-US" dirty="0" smtClean="0">
                <a:latin typeface="Tahoma" panose="020B0604030504040204" pitchFamily="34" charset="0"/>
                <a:ea typeface="Tahoma" panose="020B0604030504040204" pitchFamily="34" charset="0"/>
                <a:cs typeface="Tahoma" panose="020B0604030504040204" pitchFamily="34" charset="0"/>
              </a:rPr>
              <a:t>increased </a:t>
            </a: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risk </a:t>
            </a:r>
            <a:r>
              <a:rPr lang="en-US" dirty="0">
                <a:latin typeface="Tahoma" panose="020B0604030504040204" pitchFamily="34" charset="0"/>
                <a:ea typeface="Tahoma" panose="020B0604030504040204" pitchFamily="34" charset="0"/>
                <a:cs typeface="Tahoma" panose="020B0604030504040204" pitchFamily="34" charset="0"/>
              </a:rPr>
              <a:t>of developing a degenerative rotator cuff tear.</a:t>
            </a:r>
          </a:p>
          <a:p>
            <a:pPr>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Once the at-risk population has been determined, these </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patients </a:t>
            </a:r>
            <a:r>
              <a:rPr lang="en-US" dirty="0">
                <a:latin typeface="Tahoma" panose="020B0604030504040204" pitchFamily="34" charset="0"/>
                <a:ea typeface="Tahoma" panose="020B0604030504040204" pitchFamily="34" charset="0"/>
                <a:cs typeface="Tahoma" panose="020B0604030504040204" pitchFamily="34" charset="0"/>
              </a:rPr>
              <a:t>can be educated about preventive measures.</a:t>
            </a: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4" name="Titr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pPr algn="ctr"/>
            <a:r>
              <a:rPr lang="fr-FR" sz="6000" b="1" dirty="0" smtClean="0">
                <a:solidFill>
                  <a:schemeClr val="bg1"/>
                </a:solidFill>
                <a:effectLst>
                  <a:outerShdw blurRad="38100" dist="38100" dir="2700000" algn="tl">
                    <a:srgbClr val="000000">
                      <a:alpha val="43137"/>
                    </a:srgbClr>
                  </a:outerShdw>
                </a:effectLst>
              </a:rPr>
              <a:t>TAKE HOME MESSAGE</a:t>
            </a:r>
            <a:endParaRPr lang="fr-F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13915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472698"/>
            <a:ext cx="4351338" cy="4351338"/>
          </a:xfrm>
        </p:spPr>
      </p:pic>
    </p:spTree>
    <p:extLst>
      <p:ext uri="{BB962C8B-B14F-4D97-AF65-F5344CB8AC3E}">
        <p14:creationId xmlns:p14="http://schemas.microsoft.com/office/powerpoint/2010/main" val="3251982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990600" y="517525"/>
            <a:ext cx="10515600"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5400" b="1" dirty="0">
                <a:solidFill>
                  <a:schemeClr val="bg1"/>
                </a:solidFill>
                <a:effectLst>
                  <a:outerShdw blurRad="38100" dist="38100" dir="2700000" algn="tl">
                    <a:srgbClr val="000000">
                      <a:alpha val="43137"/>
                    </a:srgbClr>
                  </a:outerShdw>
                </a:effectLst>
              </a:rPr>
              <a:t>MATERIALS</a:t>
            </a:r>
          </a:p>
        </p:txBody>
      </p:sp>
      <p:graphicFrame>
        <p:nvGraphicFramePr>
          <p:cNvPr id="6" name="Tableau 5"/>
          <p:cNvGraphicFramePr>
            <a:graphicFrameLocks noGrp="1"/>
          </p:cNvGraphicFramePr>
          <p:nvPr>
            <p:extLst>
              <p:ext uri="{D42A27DB-BD31-4B8C-83A1-F6EECF244321}">
                <p14:modId xmlns:p14="http://schemas.microsoft.com/office/powerpoint/2010/main" val="2856611841"/>
              </p:ext>
            </p:extLst>
          </p:nvPr>
        </p:nvGraphicFramePr>
        <p:xfrm>
          <a:off x="990600" y="2275750"/>
          <a:ext cx="10515600" cy="2382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05403674"/>
                    </a:ext>
                  </a:extLst>
                </a:gridCol>
                <a:gridCol w="5257800">
                  <a:extLst>
                    <a:ext uri="{9D8B030D-6E8A-4147-A177-3AD203B41FA5}">
                      <a16:colId xmlns:a16="http://schemas.microsoft.com/office/drawing/2014/main" val="549736937"/>
                    </a:ext>
                  </a:extLst>
                </a:gridCol>
              </a:tblGrid>
              <a:tr h="370840">
                <a:tc>
                  <a:txBody>
                    <a:bodyPr/>
                    <a:lstStyle/>
                    <a:p>
                      <a:pPr algn="ctr"/>
                      <a:r>
                        <a:rPr lang="fr-FR" dirty="0" smtClean="0">
                          <a:latin typeface="Times New Roman" panose="02020603050405020304" pitchFamily="18" charset="0"/>
                          <a:cs typeface="Times New Roman" panose="02020603050405020304" pitchFamily="18" charset="0"/>
                        </a:rPr>
                        <a:t>POPULATION</a:t>
                      </a:r>
                      <a:r>
                        <a:rPr lang="fr-FR" baseline="0" dirty="0" smtClean="0">
                          <a:latin typeface="Times New Roman" panose="02020603050405020304" pitchFamily="18" charset="0"/>
                          <a:cs typeface="Times New Roman" panose="02020603050405020304" pitchFamily="18" charset="0"/>
                        </a:rPr>
                        <a:t> A</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fr-FR" dirty="0" smtClean="0">
                          <a:latin typeface="Times New Roman" panose="02020603050405020304" pitchFamily="18" charset="0"/>
                          <a:cs typeface="Times New Roman" panose="02020603050405020304" pitchFamily="18" charset="0"/>
                        </a:rPr>
                        <a:t>POPULATION</a:t>
                      </a:r>
                      <a:r>
                        <a:rPr lang="fr-FR" baseline="0" dirty="0" smtClean="0">
                          <a:latin typeface="Times New Roman" panose="02020603050405020304" pitchFamily="18" charset="0"/>
                          <a:cs typeface="Times New Roman" panose="02020603050405020304" pitchFamily="18" charset="0"/>
                        </a:rPr>
                        <a:t> B</a:t>
                      </a: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798196887"/>
                  </a:ext>
                </a:extLst>
              </a:tr>
              <a:tr h="370840">
                <a:tc>
                  <a:txBody>
                    <a:bodyPr/>
                    <a:lstStyle/>
                    <a:p>
                      <a:pPr marL="285750" indent="-285750">
                        <a:buFont typeface="Wingdings" panose="05000000000000000000" pitchFamily="2" charset="2"/>
                        <a:buChar char="Ø"/>
                      </a:pPr>
                      <a:r>
                        <a:rPr lang="fr-FR" dirty="0" smtClean="0">
                          <a:latin typeface="Times New Roman" panose="02020603050405020304" pitchFamily="18" charset="0"/>
                          <a:cs typeface="Times New Roman" panose="02020603050405020304" pitchFamily="18" charset="0"/>
                        </a:rPr>
                        <a:t>COMPLETE</a:t>
                      </a:r>
                      <a:r>
                        <a:rPr lang="fr-FR" baseline="0" dirty="0" smtClean="0">
                          <a:latin typeface="Times New Roman" panose="02020603050405020304" pitchFamily="18" charset="0"/>
                          <a:cs typeface="Times New Roman" panose="02020603050405020304" pitchFamily="18" charset="0"/>
                        </a:rPr>
                        <a:t> RADIO CLINIC FILES </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WITH DEGENERATIVE RCT OPERATED</a:t>
                      </a:r>
                    </a:p>
                    <a:p>
                      <a:pPr marL="285750" indent="-285750">
                        <a:buFont typeface="Wingdings" panose="05000000000000000000" pitchFamily="2" charset="2"/>
                        <a:buChar char="Ø"/>
                      </a:pPr>
                      <a:r>
                        <a:rPr lang="fr-FR" baseline="0" dirty="0" smtClean="0">
                          <a:latin typeface="Times New Roman" panose="02020603050405020304" pitchFamily="18" charset="0"/>
                          <a:cs typeface="Times New Roman" panose="02020603050405020304" pitchFamily="18" charset="0"/>
                        </a:rPr>
                        <a:t>MINIMUM FOLLOW UP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Font typeface="Wingdings" panose="05000000000000000000" pitchFamily="2" charset="2"/>
                        <a:buChar char="Ø"/>
                      </a:pPr>
                      <a:r>
                        <a:rPr lang="fr-FR" dirty="0" smtClean="0">
                          <a:solidFill>
                            <a:schemeClr val="bg1"/>
                          </a:solidFill>
                          <a:latin typeface="Times New Roman" panose="02020603050405020304" pitchFamily="18" charset="0"/>
                          <a:cs typeface="Times New Roman" panose="02020603050405020304" pitchFamily="18" charset="0"/>
                        </a:rPr>
                        <a:t>AGE</a:t>
                      </a:r>
                      <a:r>
                        <a:rPr lang="fr-FR" baseline="0" dirty="0" smtClean="0">
                          <a:solidFill>
                            <a:schemeClr val="bg1"/>
                          </a:solidFill>
                          <a:latin typeface="Times New Roman" panose="02020603050405020304" pitchFamily="18" charset="0"/>
                          <a:cs typeface="Times New Roman" panose="02020603050405020304" pitchFamily="18" charset="0"/>
                        </a:rPr>
                        <a:t> LESS THAN 40 YEARS</a:t>
                      </a:r>
                    </a:p>
                    <a:p>
                      <a:pPr marL="285750" indent="-285750">
                        <a:buFont typeface="Wingdings" panose="05000000000000000000" pitchFamily="2" charset="2"/>
                        <a:buChar char="Ø"/>
                      </a:pPr>
                      <a:r>
                        <a:rPr lang="fr-FR" baseline="0" dirty="0" smtClean="0">
                          <a:solidFill>
                            <a:schemeClr val="bg1"/>
                          </a:solidFill>
                          <a:latin typeface="Times New Roman" panose="02020603050405020304" pitchFamily="18" charset="0"/>
                          <a:cs typeface="Times New Roman" panose="02020603050405020304" pitchFamily="18" charset="0"/>
                        </a:rPr>
                        <a:t>RANDOMLY SELECTED</a:t>
                      </a:r>
                    </a:p>
                    <a:p>
                      <a:pPr marL="285750" indent="-285750">
                        <a:buFont typeface="Wingdings" panose="05000000000000000000" pitchFamily="2" charset="2"/>
                        <a:buChar char="Ø"/>
                      </a:pPr>
                      <a:r>
                        <a:rPr lang="fr-FR" baseline="0" dirty="0" smtClean="0">
                          <a:solidFill>
                            <a:schemeClr val="bg1"/>
                          </a:solidFill>
                          <a:latin typeface="Times New Roman" panose="02020603050405020304" pitchFamily="18" charset="0"/>
                          <a:cs typeface="Times New Roman" panose="02020603050405020304" pitchFamily="18" charset="0"/>
                        </a:rPr>
                        <a:t>HAD A SHOULDER RADIOGRAPHY DURING LAST 6 MONTHS FOR ALL PATHOLOGIES COMBINED</a:t>
                      </a:r>
                    </a:p>
                    <a:p>
                      <a:pPr marL="285750" indent="-285750">
                        <a:buFont typeface="Wingdings" panose="05000000000000000000" pitchFamily="2" charset="2"/>
                        <a:buChar char="Ø"/>
                      </a:pPr>
                      <a:endParaRPr lang="fr-FR" baseline="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881580680"/>
                  </a:ext>
                </a:extLst>
              </a:tr>
            </a:tbl>
          </a:graphicData>
        </a:graphic>
      </p:graphicFrame>
    </p:spTree>
    <p:extLst>
      <p:ext uri="{BB962C8B-B14F-4D97-AF65-F5344CB8AC3E}">
        <p14:creationId xmlns:p14="http://schemas.microsoft.com/office/powerpoint/2010/main" val="3089432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3165</TotalTime>
  <Words>4262</Words>
  <Application>Microsoft Office PowerPoint</Application>
  <PresentationFormat>Grand écran</PresentationFormat>
  <Paragraphs>878</Paragraphs>
  <Slides>89</Slides>
  <Notes>46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89</vt:i4>
      </vt:variant>
    </vt:vector>
  </HeadingPairs>
  <TitlesOfParts>
    <vt:vector size="96" baseType="lpstr">
      <vt:lpstr>Arial</vt:lpstr>
      <vt:lpstr>Calibri</vt:lpstr>
      <vt:lpstr>Calibri Light</vt:lpstr>
      <vt:lpstr>Tahoma</vt:lpstr>
      <vt:lpstr>Times New Roman</vt:lpstr>
      <vt:lpstr>Wingdings</vt:lpstr>
      <vt:lpstr>Thème Office</vt:lpstr>
      <vt:lpstr>Présentation PowerPoint</vt:lpstr>
      <vt:lpstr>INTRODUCTION</vt:lpstr>
      <vt:lpstr>INTRODUCTION</vt:lpstr>
      <vt:lpstr>INTRODUCTION</vt:lpstr>
      <vt:lpstr>INTRODUCTION</vt:lpstr>
      <vt:lpstr>PURPOSE</vt:lpstr>
      <vt:lpstr>MATERIALS</vt:lpstr>
      <vt:lpstr>Présentation PowerPoint</vt:lpstr>
      <vt:lpstr>Présentation PowerPoint</vt:lpstr>
      <vt:lpstr>Présentation PowerPoint</vt:lpstr>
      <vt:lpstr>MATERIELS</vt:lpstr>
      <vt:lpstr>METHODS</vt:lpstr>
      <vt:lpstr>METHODS</vt:lpstr>
      <vt:lpstr>METHODS</vt:lpstr>
      <vt:lpstr>Présentation PowerPoint</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Présentation PowerPoint</vt:lpstr>
      <vt:lpstr>Descriptive study</vt:lpstr>
      <vt:lpstr>Epidemiological data</vt:lpstr>
      <vt:lpstr>Epidemiological data</vt:lpstr>
      <vt:lpstr>Epidemiological data</vt:lpstr>
      <vt:lpstr>Epidemiological data</vt:lpstr>
      <vt:lpstr>Présentation PowerPoint</vt:lpstr>
      <vt:lpstr>X-ray findings</vt:lpstr>
      <vt:lpstr>X-ray findings + LAMY profile</vt:lpstr>
      <vt:lpstr>X-ray findings + LAMY profile</vt:lpstr>
      <vt:lpstr>X-ray findings + LAMY profile</vt:lpstr>
      <vt:lpstr>X-ray findings + LAMY profile</vt:lpstr>
      <vt:lpstr>X-ray findings + LAMY profile</vt:lpstr>
      <vt:lpstr>X-ray findings + LAMY profile</vt:lpstr>
      <vt:lpstr>X-ray findings + LAMY profile</vt:lpstr>
      <vt:lpstr>X-ray findings + LAMY profile</vt:lpstr>
      <vt:lpstr>X-ray findings + LAMY profile</vt:lpstr>
      <vt:lpstr>X-ray findings + LAMY profile</vt:lpstr>
      <vt:lpstr>X-ray findings + LAMY profile</vt:lpstr>
      <vt:lpstr>Magnetic resonance imaging findings</vt:lpstr>
      <vt:lpstr>Magnetic resonance imaging findings</vt:lpstr>
      <vt:lpstr>Magnetic resonance imaging findings</vt:lpstr>
      <vt:lpstr>Magnetic resonance imaging findings</vt:lpstr>
      <vt:lpstr>Magnetic resonance imaging findings</vt:lpstr>
      <vt:lpstr>Analytical study </vt:lpstr>
      <vt:lpstr>Analytical study</vt:lpstr>
      <vt:lpstr>Analytical study</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Présentation PowerPoint</vt:lpstr>
      <vt:lpstr>Discussion</vt:lpstr>
      <vt:lpstr>Discussion</vt:lpstr>
      <vt:lpstr>Discussion</vt:lpstr>
      <vt:lpstr>Discussion</vt:lpstr>
      <vt:lpstr>Discussion</vt:lpstr>
      <vt:lpstr>Présentation PowerPoint</vt:lpstr>
      <vt:lpstr>Discussion</vt:lpstr>
      <vt:lpstr>Discussion</vt:lpstr>
      <vt:lpstr>Présentation PowerPoint</vt:lpstr>
      <vt:lpstr>Présentation PowerPoint</vt:lpstr>
      <vt:lpstr>Discussion</vt:lpstr>
      <vt:lpstr>Présentation PowerPoint</vt:lpstr>
      <vt:lpstr>Discussion</vt:lpstr>
      <vt:lpstr>Discussion</vt:lpstr>
      <vt:lpstr>Discussion</vt:lpstr>
      <vt:lpstr>Discussion</vt:lpstr>
      <vt:lpstr>Discussion</vt:lpstr>
      <vt:lpstr>Discussion</vt:lpstr>
      <vt:lpstr>TAKE HOME MESSAGE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CYBERIO</dc:creator>
  <cp:lastModifiedBy>user1</cp:lastModifiedBy>
  <cp:revision>151</cp:revision>
  <dcterms:created xsi:type="dcterms:W3CDTF">2023-10-18T11:51:01Z</dcterms:created>
  <dcterms:modified xsi:type="dcterms:W3CDTF">2023-12-24T11:56:02Z</dcterms:modified>
</cp:coreProperties>
</file>