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92" r:id="rId2"/>
    <p:sldId id="257" r:id="rId3"/>
    <p:sldId id="432" r:id="rId4"/>
    <p:sldId id="293" r:id="rId5"/>
    <p:sldId id="430" r:id="rId6"/>
    <p:sldId id="431" r:id="rId7"/>
    <p:sldId id="433" r:id="rId8"/>
    <p:sldId id="435" r:id="rId9"/>
    <p:sldId id="436" r:id="rId10"/>
    <p:sldId id="437" r:id="rId11"/>
    <p:sldId id="1386" r:id="rId12"/>
    <p:sldId id="269" r:id="rId13"/>
    <p:sldId id="266" r:id="rId14"/>
    <p:sldId id="366" r:id="rId15"/>
    <p:sldId id="411" r:id="rId16"/>
    <p:sldId id="1378" r:id="rId17"/>
    <p:sldId id="272" r:id="rId18"/>
    <p:sldId id="1379" r:id="rId19"/>
    <p:sldId id="284" r:id="rId20"/>
    <p:sldId id="1376" r:id="rId21"/>
    <p:sldId id="1387" r:id="rId22"/>
    <p:sldId id="1382" r:id="rId23"/>
    <p:sldId id="1385" r:id="rId24"/>
    <p:sldId id="512" r:id="rId25"/>
    <p:sldId id="1366" r:id="rId26"/>
  </p:sldIdLst>
  <p:sldSz cx="12192000" cy="6858000"/>
  <p:notesSz cx="6858000" cy="9144000"/>
  <p:defaultTextStyle>
    <a:defPPr>
      <a:defRPr lang="en-Q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680"/>
  </p:normalViewPr>
  <p:slideViewPr>
    <p:cSldViewPr snapToGrid="0">
      <p:cViewPr varScale="1">
        <p:scale>
          <a:sx n="90" d="100"/>
          <a:sy n="90" d="100"/>
        </p:scale>
        <p:origin x="23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svg" /><Relationship Id="rId1" Type="http://schemas.openxmlformats.org/officeDocument/2006/relationships/image" Target="../media/image7.png" /><Relationship Id="rId6" Type="http://schemas.openxmlformats.org/officeDocument/2006/relationships/image" Target="../media/image12.svg" /><Relationship Id="rId5" Type="http://schemas.openxmlformats.org/officeDocument/2006/relationships/image" Target="../media/image11.png" /><Relationship Id="rId4" Type="http://schemas.openxmlformats.org/officeDocument/2006/relationships/image" Target="../media/image10.svg" 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svg" /><Relationship Id="rId1" Type="http://schemas.openxmlformats.org/officeDocument/2006/relationships/image" Target="../media/image7.png" /><Relationship Id="rId6" Type="http://schemas.openxmlformats.org/officeDocument/2006/relationships/image" Target="../media/image12.svg" /><Relationship Id="rId5" Type="http://schemas.openxmlformats.org/officeDocument/2006/relationships/image" Target="../media/image11.png" /><Relationship Id="rId4" Type="http://schemas.openxmlformats.org/officeDocument/2006/relationships/image" Target="../media/image10.sv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57F2AD-D76F-4F7C-8466-A15C2251A2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6C70925-5401-4A22-8294-627A396CDB1A}">
      <dgm:prSet/>
      <dgm:spPr/>
      <dgm:t>
        <a:bodyPr/>
        <a:lstStyle/>
        <a:p>
          <a:r>
            <a:rPr lang="en-US"/>
            <a:t>Phases of Throwing and injury mechanisms</a:t>
          </a:r>
        </a:p>
      </dgm:t>
    </dgm:pt>
    <dgm:pt modelId="{D284BC7C-ACB1-4AEA-A7F0-C932C396D14A}" type="parTrans" cxnId="{7CD5D68B-9785-44D4-BF79-6DB5805E9169}">
      <dgm:prSet/>
      <dgm:spPr/>
      <dgm:t>
        <a:bodyPr/>
        <a:lstStyle/>
        <a:p>
          <a:endParaRPr lang="en-US"/>
        </a:p>
      </dgm:t>
    </dgm:pt>
    <dgm:pt modelId="{AB74D11F-AE3D-4AA8-9788-83C89F56A117}" type="sibTrans" cxnId="{7CD5D68B-9785-44D4-BF79-6DB5805E9169}">
      <dgm:prSet/>
      <dgm:spPr/>
      <dgm:t>
        <a:bodyPr/>
        <a:lstStyle/>
        <a:p>
          <a:endParaRPr lang="en-US"/>
        </a:p>
      </dgm:t>
    </dgm:pt>
    <dgm:pt modelId="{C2F22698-127F-4DAC-880C-F49AD7096D4C}">
      <dgm:prSet/>
      <dgm:spPr/>
      <dgm:t>
        <a:bodyPr/>
        <a:lstStyle/>
        <a:p>
          <a:r>
            <a:rPr lang="en-US"/>
            <a:t>Injuries and treatment of the throwing athlete</a:t>
          </a:r>
        </a:p>
      </dgm:t>
    </dgm:pt>
    <dgm:pt modelId="{4A9BF468-98B4-4E7B-838F-7BEB3D1BBA0C}" type="parTrans" cxnId="{71811616-A168-4BB5-88B2-0A39251E414C}">
      <dgm:prSet/>
      <dgm:spPr/>
      <dgm:t>
        <a:bodyPr/>
        <a:lstStyle/>
        <a:p>
          <a:endParaRPr lang="en-US"/>
        </a:p>
      </dgm:t>
    </dgm:pt>
    <dgm:pt modelId="{CDF6A3BB-9C8A-4CF2-BF04-173177B852AA}" type="sibTrans" cxnId="{71811616-A168-4BB5-88B2-0A39251E414C}">
      <dgm:prSet/>
      <dgm:spPr/>
      <dgm:t>
        <a:bodyPr/>
        <a:lstStyle/>
        <a:p>
          <a:endParaRPr lang="en-US"/>
        </a:p>
      </dgm:t>
    </dgm:pt>
    <dgm:pt modelId="{B42CB530-9581-480B-A37C-3ECB7D327F25}">
      <dgm:prSet/>
      <dgm:spPr/>
      <dgm:t>
        <a:bodyPr/>
        <a:lstStyle/>
        <a:p>
          <a:r>
            <a:rPr lang="en-US"/>
            <a:t>Upper extremity injuries in football</a:t>
          </a:r>
        </a:p>
      </dgm:t>
    </dgm:pt>
    <dgm:pt modelId="{86B2FC14-BD67-4D3D-A02C-11FDD0CE03E6}" type="parTrans" cxnId="{D15D8A52-7F15-4F2D-86E1-C837836E5F26}">
      <dgm:prSet/>
      <dgm:spPr/>
      <dgm:t>
        <a:bodyPr/>
        <a:lstStyle/>
        <a:p>
          <a:endParaRPr lang="en-US"/>
        </a:p>
      </dgm:t>
    </dgm:pt>
    <dgm:pt modelId="{F8195C9E-0B00-4B1F-8520-D2B025B0E40E}" type="sibTrans" cxnId="{D15D8A52-7F15-4F2D-86E1-C837836E5F26}">
      <dgm:prSet/>
      <dgm:spPr/>
      <dgm:t>
        <a:bodyPr/>
        <a:lstStyle/>
        <a:p>
          <a:endParaRPr lang="en-US"/>
        </a:p>
      </dgm:t>
    </dgm:pt>
    <dgm:pt modelId="{E949872E-376D-4EBB-80D8-6B885F138B37}" type="pres">
      <dgm:prSet presAssocID="{7C57F2AD-D76F-4F7C-8466-A15C2251A2A1}" presName="root" presStyleCnt="0">
        <dgm:presLayoutVars>
          <dgm:dir/>
          <dgm:resizeHandles val="exact"/>
        </dgm:presLayoutVars>
      </dgm:prSet>
      <dgm:spPr/>
    </dgm:pt>
    <dgm:pt modelId="{08B4636A-5D04-4C25-ADD4-948C6F40CA9E}" type="pres">
      <dgm:prSet presAssocID="{96C70925-5401-4A22-8294-627A396CDB1A}" presName="compNode" presStyleCnt="0"/>
      <dgm:spPr/>
    </dgm:pt>
    <dgm:pt modelId="{6F2426FA-225E-45BB-BF42-F278E375B04F}" type="pres">
      <dgm:prSet presAssocID="{96C70925-5401-4A22-8294-627A396CDB1A}" presName="bgRect" presStyleLbl="bgShp" presStyleIdx="0" presStyleCnt="3"/>
      <dgm:spPr/>
    </dgm:pt>
    <dgm:pt modelId="{07228376-8DDB-4971-A7AA-B5CEF0AD6504}" type="pres">
      <dgm:prSet presAssocID="{96C70925-5401-4A22-8294-627A396CDB1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wl"/>
        </a:ext>
      </dgm:extLst>
    </dgm:pt>
    <dgm:pt modelId="{73D880FA-DB02-460D-8047-A2E1D1E31D82}" type="pres">
      <dgm:prSet presAssocID="{96C70925-5401-4A22-8294-627A396CDB1A}" presName="spaceRect" presStyleCnt="0"/>
      <dgm:spPr/>
    </dgm:pt>
    <dgm:pt modelId="{56D8EC7A-1AB5-4EA3-B503-54B46ACE4CDC}" type="pres">
      <dgm:prSet presAssocID="{96C70925-5401-4A22-8294-627A396CDB1A}" presName="parTx" presStyleLbl="revTx" presStyleIdx="0" presStyleCnt="3">
        <dgm:presLayoutVars>
          <dgm:chMax val="0"/>
          <dgm:chPref val="0"/>
        </dgm:presLayoutVars>
      </dgm:prSet>
      <dgm:spPr/>
    </dgm:pt>
    <dgm:pt modelId="{DC54416F-82DE-46C2-A8C2-E969CA1AD69A}" type="pres">
      <dgm:prSet presAssocID="{AB74D11F-AE3D-4AA8-9788-83C89F56A117}" presName="sibTrans" presStyleCnt="0"/>
      <dgm:spPr/>
    </dgm:pt>
    <dgm:pt modelId="{F85A33B9-069A-4D23-BD12-F9D6E50E03CB}" type="pres">
      <dgm:prSet presAssocID="{C2F22698-127F-4DAC-880C-F49AD7096D4C}" presName="compNode" presStyleCnt="0"/>
      <dgm:spPr/>
    </dgm:pt>
    <dgm:pt modelId="{4155F5DF-EC18-4159-A6B6-523877F236C4}" type="pres">
      <dgm:prSet presAssocID="{C2F22698-127F-4DAC-880C-F49AD7096D4C}" presName="bgRect" presStyleLbl="bgShp" presStyleIdx="1" presStyleCnt="3"/>
      <dgm:spPr/>
    </dgm:pt>
    <dgm:pt modelId="{21FB079F-6FC5-4391-99CC-ADB9A1FDA3E7}" type="pres">
      <dgm:prSet presAssocID="{C2F22698-127F-4DAC-880C-F49AD7096D4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0F03DB53-7E89-4325-A38F-AD43CBCEA0F2}" type="pres">
      <dgm:prSet presAssocID="{C2F22698-127F-4DAC-880C-F49AD7096D4C}" presName="spaceRect" presStyleCnt="0"/>
      <dgm:spPr/>
    </dgm:pt>
    <dgm:pt modelId="{25AD1B34-2E79-4BA1-9481-DAD00EAEFC2E}" type="pres">
      <dgm:prSet presAssocID="{C2F22698-127F-4DAC-880C-F49AD7096D4C}" presName="parTx" presStyleLbl="revTx" presStyleIdx="1" presStyleCnt="3">
        <dgm:presLayoutVars>
          <dgm:chMax val="0"/>
          <dgm:chPref val="0"/>
        </dgm:presLayoutVars>
      </dgm:prSet>
      <dgm:spPr/>
    </dgm:pt>
    <dgm:pt modelId="{9A3149B2-3A64-4E20-8B3D-EA26B6A79B29}" type="pres">
      <dgm:prSet presAssocID="{CDF6A3BB-9C8A-4CF2-BF04-173177B852AA}" presName="sibTrans" presStyleCnt="0"/>
      <dgm:spPr/>
    </dgm:pt>
    <dgm:pt modelId="{DDF695D7-16A3-43E5-AEE8-7426260F4177}" type="pres">
      <dgm:prSet presAssocID="{B42CB530-9581-480B-A37C-3ECB7D327F25}" presName="compNode" presStyleCnt="0"/>
      <dgm:spPr/>
    </dgm:pt>
    <dgm:pt modelId="{BB9D5188-F0F7-42B0-801B-4817B59B56F5}" type="pres">
      <dgm:prSet presAssocID="{B42CB530-9581-480B-A37C-3ECB7D327F25}" presName="bgRect" presStyleLbl="bgShp" presStyleIdx="2" presStyleCnt="3"/>
      <dgm:spPr/>
    </dgm:pt>
    <dgm:pt modelId="{62D8117B-302A-497A-95B4-C1CA172D45FF}" type="pres">
      <dgm:prSet presAssocID="{B42CB530-9581-480B-A37C-3ECB7D327F2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ball"/>
        </a:ext>
      </dgm:extLst>
    </dgm:pt>
    <dgm:pt modelId="{D64512E8-EA57-45B1-86C4-2ECAC2F07394}" type="pres">
      <dgm:prSet presAssocID="{B42CB530-9581-480B-A37C-3ECB7D327F25}" presName="spaceRect" presStyleCnt="0"/>
      <dgm:spPr/>
    </dgm:pt>
    <dgm:pt modelId="{2B458B91-580A-4D3E-ADCC-A04211DC6D58}" type="pres">
      <dgm:prSet presAssocID="{B42CB530-9581-480B-A37C-3ECB7D327F2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0349602-917D-4B76-B0BC-44C23420A3F9}" type="presOf" srcId="{96C70925-5401-4A22-8294-627A396CDB1A}" destId="{56D8EC7A-1AB5-4EA3-B503-54B46ACE4CDC}" srcOrd="0" destOrd="0" presId="urn:microsoft.com/office/officeart/2018/2/layout/IconVerticalSolidList"/>
    <dgm:cxn modelId="{71811616-A168-4BB5-88B2-0A39251E414C}" srcId="{7C57F2AD-D76F-4F7C-8466-A15C2251A2A1}" destId="{C2F22698-127F-4DAC-880C-F49AD7096D4C}" srcOrd="1" destOrd="0" parTransId="{4A9BF468-98B4-4E7B-838F-7BEB3D1BBA0C}" sibTransId="{CDF6A3BB-9C8A-4CF2-BF04-173177B852AA}"/>
    <dgm:cxn modelId="{65F4E63B-437D-4BC2-842A-95889BEC4867}" type="presOf" srcId="{C2F22698-127F-4DAC-880C-F49AD7096D4C}" destId="{25AD1B34-2E79-4BA1-9481-DAD00EAEFC2E}" srcOrd="0" destOrd="0" presId="urn:microsoft.com/office/officeart/2018/2/layout/IconVerticalSolidList"/>
    <dgm:cxn modelId="{D15D8A52-7F15-4F2D-86E1-C837836E5F26}" srcId="{7C57F2AD-D76F-4F7C-8466-A15C2251A2A1}" destId="{B42CB530-9581-480B-A37C-3ECB7D327F25}" srcOrd="2" destOrd="0" parTransId="{86B2FC14-BD67-4D3D-A02C-11FDD0CE03E6}" sibTransId="{F8195C9E-0B00-4B1F-8520-D2B025B0E40E}"/>
    <dgm:cxn modelId="{DB804B7F-AAF3-4F80-98FF-39105C04C7C2}" type="presOf" srcId="{7C57F2AD-D76F-4F7C-8466-A15C2251A2A1}" destId="{E949872E-376D-4EBB-80D8-6B885F138B37}" srcOrd="0" destOrd="0" presId="urn:microsoft.com/office/officeart/2018/2/layout/IconVerticalSolidList"/>
    <dgm:cxn modelId="{7CD5D68B-9785-44D4-BF79-6DB5805E9169}" srcId="{7C57F2AD-D76F-4F7C-8466-A15C2251A2A1}" destId="{96C70925-5401-4A22-8294-627A396CDB1A}" srcOrd="0" destOrd="0" parTransId="{D284BC7C-ACB1-4AEA-A7F0-C932C396D14A}" sibTransId="{AB74D11F-AE3D-4AA8-9788-83C89F56A117}"/>
    <dgm:cxn modelId="{A05CACDF-51B5-447A-AF78-52F8B885DDF6}" type="presOf" srcId="{B42CB530-9581-480B-A37C-3ECB7D327F25}" destId="{2B458B91-580A-4D3E-ADCC-A04211DC6D58}" srcOrd="0" destOrd="0" presId="urn:microsoft.com/office/officeart/2018/2/layout/IconVerticalSolidList"/>
    <dgm:cxn modelId="{ED81289D-AB30-488B-AC61-10754AF775CF}" type="presParOf" srcId="{E949872E-376D-4EBB-80D8-6B885F138B37}" destId="{08B4636A-5D04-4C25-ADD4-948C6F40CA9E}" srcOrd="0" destOrd="0" presId="urn:microsoft.com/office/officeart/2018/2/layout/IconVerticalSolidList"/>
    <dgm:cxn modelId="{65B131B2-144E-4B2D-8720-ECF2707EB484}" type="presParOf" srcId="{08B4636A-5D04-4C25-ADD4-948C6F40CA9E}" destId="{6F2426FA-225E-45BB-BF42-F278E375B04F}" srcOrd="0" destOrd="0" presId="urn:microsoft.com/office/officeart/2018/2/layout/IconVerticalSolidList"/>
    <dgm:cxn modelId="{AAFC5466-8483-4829-A8AD-076BDEBCA38B}" type="presParOf" srcId="{08B4636A-5D04-4C25-ADD4-948C6F40CA9E}" destId="{07228376-8DDB-4971-A7AA-B5CEF0AD6504}" srcOrd="1" destOrd="0" presId="urn:microsoft.com/office/officeart/2018/2/layout/IconVerticalSolidList"/>
    <dgm:cxn modelId="{FC3A6EB4-03EF-43AD-A860-25E904F92B56}" type="presParOf" srcId="{08B4636A-5D04-4C25-ADD4-948C6F40CA9E}" destId="{73D880FA-DB02-460D-8047-A2E1D1E31D82}" srcOrd="2" destOrd="0" presId="urn:microsoft.com/office/officeart/2018/2/layout/IconVerticalSolidList"/>
    <dgm:cxn modelId="{E275B6CA-3791-49FF-898E-B380A0346353}" type="presParOf" srcId="{08B4636A-5D04-4C25-ADD4-948C6F40CA9E}" destId="{56D8EC7A-1AB5-4EA3-B503-54B46ACE4CDC}" srcOrd="3" destOrd="0" presId="urn:microsoft.com/office/officeart/2018/2/layout/IconVerticalSolidList"/>
    <dgm:cxn modelId="{6A230121-DF35-4BA9-88A6-A493CE8DA182}" type="presParOf" srcId="{E949872E-376D-4EBB-80D8-6B885F138B37}" destId="{DC54416F-82DE-46C2-A8C2-E969CA1AD69A}" srcOrd="1" destOrd="0" presId="urn:microsoft.com/office/officeart/2018/2/layout/IconVerticalSolidList"/>
    <dgm:cxn modelId="{DB59FA8A-1D5C-453E-A745-EE3724FDAA39}" type="presParOf" srcId="{E949872E-376D-4EBB-80D8-6B885F138B37}" destId="{F85A33B9-069A-4D23-BD12-F9D6E50E03CB}" srcOrd="2" destOrd="0" presId="urn:microsoft.com/office/officeart/2018/2/layout/IconVerticalSolidList"/>
    <dgm:cxn modelId="{B0147114-CDF6-4873-94E1-5B8B8C6ADDBC}" type="presParOf" srcId="{F85A33B9-069A-4D23-BD12-F9D6E50E03CB}" destId="{4155F5DF-EC18-4159-A6B6-523877F236C4}" srcOrd="0" destOrd="0" presId="urn:microsoft.com/office/officeart/2018/2/layout/IconVerticalSolidList"/>
    <dgm:cxn modelId="{94DD4C11-819B-4747-90ED-7CA8BC41471F}" type="presParOf" srcId="{F85A33B9-069A-4D23-BD12-F9D6E50E03CB}" destId="{21FB079F-6FC5-4391-99CC-ADB9A1FDA3E7}" srcOrd="1" destOrd="0" presId="urn:microsoft.com/office/officeart/2018/2/layout/IconVerticalSolidList"/>
    <dgm:cxn modelId="{E03461C1-A7FC-4949-8D0B-9800D61051EE}" type="presParOf" srcId="{F85A33B9-069A-4D23-BD12-F9D6E50E03CB}" destId="{0F03DB53-7E89-4325-A38F-AD43CBCEA0F2}" srcOrd="2" destOrd="0" presId="urn:microsoft.com/office/officeart/2018/2/layout/IconVerticalSolidList"/>
    <dgm:cxn modelId="{FD2B1FB9-CBDF-4606-9AEF-B4EF53139990}" type="presParOf" srcId="{F85A33B9-069A-4D23-BD12-F9D6E50E03CB}" destId="{25AD1B34-2E79-4BA1-9481-DAD00EAEFC2E}" srcOrd="3" destOrd="0" presId="urn:microsoft.com/office/officeart/2018/2/layout/IconVerticalSolidList"/>
    <dgm:cxn modelId="{73F9F015-CA2B-4408-8EDF-9D1FE2801347}" type="presParOf" srcId="{E949872E-376D-4EBB-80D8-6B885F138B37}" destId="{9A3149B2-3A64-4E20-8B3D-EA26B6A79B29}" srcOrd="3" destOrd="0" presId="urn:microsoft.com/office/officeart/2018/2/layout/IconVerticalSolidList"/>
    <dgm:cxn modelId="{41A3415E-21A9-4B11-91C7-64D04F46FCDC}" type="presParOf" srcId="{E949872E-376D-4EBB-80D8-6B885F138B37}" destId="{DDF695D7-16A3-43E5-AEE8-7426260F4177}" srcOrd="4" destOrd="0" presId="urn:microsoft.com/office/officeart/2018/2/layout/IconVerticalSolidList"/>
    <dgm:cxn modelId="{7F3D8982-44BA-4F67-86B5-712B8D97B159}" type="presParOf" srcId="{DDF695D7-16A3-43E5-AEE8-7426260F4177}" destId="{BB9D5188-F0F7-42B0-801B-4817B59B56F5}" srcOrd="0" destOrd="0" presId="urn:microsoft.com/office/officeart/2018/2/layout/IconVerticalSolidList"/>
    <dgm:cxn modelId="{388042CB-7F62-4765-9E00-DDA62BC9EF77}" type="presParOf" srcId="{DDF695D7-16A3-43E5-AEE8-7426260F4177}" destId="{62D8117B-302A-497A-95B4-C1CA172D45FF}" srcOrd="1" destOrd="0" presId="urn:microsoft.com/office/officeart/2018/2/layout/IconVerticalSolidList"/>
    <dgm:cxn modelId="{1F0A0066-0FC0-4257-8716-FCD63118C2F3}" type="presParOf" srcId="{DDF695D7-16A3-43E5-AEE8-7426260F4177}" destId="{D64512E8-EA57-45B1-86C4-2ECAC2F07394}" srcOrd="2" destOrd="0" presId="urn:microsoft.com/office/officeart/2018/2/layout/IconVerticalSolidList"/>
    <dgm:cxn modelId="{AD8287B6-CAE3-4D54-9564-D71EFA81C297}" type="presParOf" srcId="{DDF695D7-16A3-43E5-AEE8-7426260F4177}" destId="{2B458B91-580A-4D3E-ADCC-A04211DC6D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426FA-225E-45BB-BF42-F278E375B04F}">
      <dsp:nvSpPr>
        <dsp:cNvPr id="0" name=""/>
        <dsp:cNvSpPr/>
      </dsp:nvSpPr>
      <dsp:spPr>
        <a:xfrm>
          <a:off x="0" y="717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28376-8DDB-4971-A7AA-B5CEF0AD6504}">
      <dsp:nvSpPr>
        <dsp:cNvPr id="0" name=""/>
        <dsp:cNvSpPr/>
      </dsp:nvSpPr>
      <dsp:spPr>
        <a:xfrm>
          <a:off x="507973" y="378548"/>
          <a:ext cx="923587" cy="923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8EC7A-1AB5-4EA3-B503-54B46ACE4CDC}">
      <dsp:nvSpPr>
        <dsp:cNvPr id="0" name=""/>
        <dsp:cNvSpPr/>
      </dsp:nvSpPr>
      <dsp:spPr>
        <a:xfrm>
          <a:off x="1939533" y="717"/>
          <a:ext cx="43620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Phases of Throwing and injury mechanisms</a:t>
          </a:r>
        </a:p>
      </dsp:txBody>
      <dsp:txXfrm>
        <a:off x="1939533" y="717"/>
        <a:ext cx="4362067" cy="1679249"/>
      </dsp:txXfrm>
    </dsp:sp>
    <dsp:sp modelId="{4155F5DF-EC18-4159-A6B6-523877F236C4}">
      <dsp:nvSpPr>
        <dsp:cNvPr id="0" name=""/>
        <dsp:cNvSpPr/>
      </dsp:nvSpPr>
      <dsp:spPr>
        <a:xfrm>
          <a:off x="0" y="2099779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B079F-6FC5-4391-99CC-ADB9A1FDA3E7}">
      <dsp:nvSpPr>
        <dsp:cNvPr id="0" name=""/>
        <dsp:cNvSpPr/>
      </dsp:nvSpPr>
      <dsp:spPr>
        <a:xfrm>
          <a:off x="507973" y="2477610"/>
          <a:ext cx="923587" cy="923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D1B34-2E79-4BA1-9481-DAD00EAEFC2E}">
      <dsp:nvSpPr>
        <dsp:cNvPr id="0" name=""/>
        <dsp:cNvSpPr/>
      </dsp:nvSpPr>
      <dsp:spPr>
        <a:xfrm>
          <a:off x="1939533" y="2099779"/>
          <a:ext cx="43620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Injuries and treatment of the throwing athlete</a:t>
          </a:r>
        </a:p>
      </dsp:txBody>
      <dsp:txXfrm>
        <a:off x="1939533" y="2099779"/>
        <a:ext cx="4362067" cy="1679249"/>
      </dsp:txXfrm>
    </dsp:sp>
    <dsp:sp modelId="{BB9D5188-F0F7-42B0-801B-4817B59B56F5}">
      <dsp:nvSpPr>
        <dsp:cNvPr id="0" name=""/>
        <dsp:cNvSpPr/>
      </dsp:nvSpPr>
      <dsp:spPr>
        <a:xfrm>
          <a:off x="0" y="4198841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8117B-302A-497A-95B4-C1CA172D45FF}">
      <dsp:nvSpPr>
        <dsp:cNvPr id="0" name=""/>
        <dsp:cNvSpPr/>
      </dsp:nvSpPr>
      <dsp:spPr>
        <a:xfrm>
          <a:off x="507973" y="4576672"/>
          <a:ext cx="923587" cy="923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58B91-580A-4D3E-ADCC-A04211DC6D58}">
      <dsp:nvSpPr>
        <dsp:cNvPr id="0" name=""/>
        <dsp:cNvSpPr/>
      </dsp:nvSpPr>
      <dsp:spPr>
        <a:xfrm>
          <a:off x="1939533" y="4198841"/>
          <a:ext cx="43620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Upper extremity injuries in football</a:t>
          </a:r>
        </a:p>
      </dsp:txBody>
      <dsp:txXfrm>
        <a:off x="1939533" y="4198841"/>
        <a:ext cx="4362067" cy="1679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5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29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Helvetica Neue"/>
                <a:cs typeface="Helvetica Neue"/>
              </a:defRPr>
            </a:lvl1pPr>
            <a:lvl2pPr>
              <a:defRPr sz="2400">
                <a:latin typeface="Helvetica Neue"/>
                <a:cs typeface="Helvetica Neue"/>
              </a:defRPr>
            </a:lvl2pPr>
            <a:lvl3pPr>
              <a:defRPr sz="2000">
                <a:latin typeface="Helvetica Neue"/>
                <a:cs typeface="Helvetica Neue"/>
              </a:defRPr>
            </a:lvl3pPr>
            <a:lvl4pPr>
              <a:defRPr sz="1800">
                <a:latin typeface="Helvetica Neue"/>
                <a:cs typeface="Helvetica Neue"/>
              </a:defRPr>
            </a:lvl4pPr>
            <a:lvl5pPr>
              <a:defRPr sz="1800"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324600"/>
            <a:ext cx="11582400" cy="533400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10108277" y="6176356"/>
            <a:ext cx="1562793" cy="68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556471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Do not copy or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7250A2-5C9D-8242-BB59-30FB46DBE9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599" y="1371598"/>
            <a:ext cx="10972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85899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7611"/>
            <a:ext cx="10972800" cy="375855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2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buClr>
                <a:schemeClr val="accent2"/>
              </a:buClr>
              <a:defRPr sz="20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buClr>
                <a:schemeClr val="accent2"/>
              </a:buCl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buClr>
                <a:schemeClr val="accent2"/>
              </a:buCl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buClr>
                <a:schemeClr val="accent2"/>
              </a:buClr>
              <a:defRPr sz="12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977222"/>
            <a:ext cx="10363200" cy="62978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914400" y="1655226"/>
            <a:ext cx="10363200" cy="5006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N^L2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0C51-7B5F-7949-9410-40F329FCD9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49341"/>
            <a:ext cx="10326398" cy="83968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title text.</a:t>
            </a:r>
            <a:br>
              <a:rPr lang="en-US"/>
            </a:br>
            <a:r>
              <a:rPr lang="en-US"/>
              <a:t>To create subtitle, unbold and change to 22pts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18E75B-407D-5F4C-A273-EF4D2474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1B0E-FD02-4E13-803A-D1F35A4CA7D6}" type="datetime1">
              <a:rPr lang="en-US" smtClean="0"/>
              <a:t>12/27/2023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DD17CA-1A87-AD4E-8C61-2DA4009C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12BE62-04A6-BB4F-A648-FF8865DA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99F9-58F0-4AF2-A985-BDC45D75003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SN^logo">
            <a:extLst>
              <a:ext uri="{FF2B5EF4-FFF2-40B4-BE49-F238E27FC236}">
                <a16:creationId xmlns:a16="http://schemas.microsoft.com/office/drawing/2014/main" id="{A15E1868-8491-4833-9816-95BD036D9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9747" y="327025"/>
            <a:ext cx="9252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11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BD6068E-04E4-DDE0-B2AA-F8AA85C1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83" y="1329267"/>
            <a:ext cx="11765512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E6D71"/>
                </a:solidFill>
              </a:defRPr>
            </a:lvl1pPr>
            <a:lvl2pPr>
              <a:defRPr>
                <a:solidFill>
                  <a:srgbClr val="6E6D71"/>
                </a:solidFill>
              </a:defRPr>
            </a:lvl2pPr>
            <a:lvl3pPr>
              <a:defRPr>
                <a:solidFill>
                  <a:srgbClr val="6E6D71"/>
                </a:solidFill>
              </a:defRPr>
            </a:lvl3pPr>
            <a:lvl4pPr>
              <a:defRPr>
                <a:solidFill>
                  <a:srgbClr val="6E6D71"/>
                </a:solidFill>
              </a:defRPr>
            </a:lvl4pPr>
            <a:lvl5pPr>
              <a:defRPr>
                <a:solidFill>
                  <a:srgbClr val="6E6D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4">
            <a:extLst>
              <a:ext uri="{FF2B5EF4-FFF2-40B4-BE49-F238E27FC236}">
                <a16:creationId xmlns:a16="http://schemas.microsoft.com/office/drawing/2014/main" id="{C84A5972-ADD7-FA51-31B5-D5DDAF3D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3" y="-10761"/>
            <a:ext cx="9723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8322344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BD6068E-04E4-DDE0-B2AA-F8AA85C1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83" y="1329267"/>
            <a:ext cx="11765512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E6D71"/>
                </a:solidFill>
              </a:defRPr>
            </a:lvl1pPr>
            <a:lvl2pPr>
              <a:defRPr>
                <a:solidFill>
                  <a:srgbClr val="6E6D71"/>
                </a:solidFill>
              </a:defRPr>
            </a:lvl2pPr>
            <a:lvl3pPr>
              <a:defRPr>
                <a:solidFill>
                  <a:srgbClr val="6E6D71"/>
                </a:solidFill>
              </a:defRPr>
            </a:lvl3pPr>
            <a:lvl4pPr>
              <a:defRPr>
                <a:solidFill>
                  <a:srgbClr val="6E6D71"/>
                </a:solidFill>
              </a:defRPr>
            </a:lvl4pPr>
            <a:lvl5pPr>
              <a:defRPr>
                <a:solidFill>
                  <a:srgbClr val="6E6D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4">
            <a:extLst>
              <a:ext uri="{FF2B5EF4-FFF2-40B4-BE49-F238E27FC236}">
                <a16:creationId xmlns:a16="http://schemas.microsoft.com/office/drawing/2014/main" id="{C84A5972-ADD7-FA51-31B5-D5DDAF3D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3" y="-10761"/>
            <a:ext cx="9723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948169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BD6068E-04E4-DDE0-B2AA-F8AA85C1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83" y="1329267"/>
            <a:ext cx="11765512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E6D71"/>
                </a:solidFill>
              </a:defRPr>
            </a:lvl1pPr>
            <a:lvl2pPr>
              <a:defRPr>
                <a:solidFill>
                  <a:srgbClr val="6E6D71"/>
                </a:solidFill>
              </a:defRPr>
            </a:lvl2pPr>
            <a:lvl3pPr>
              <a:defRPr>
                <a:solidFill>
                  <a:srgbClr val="6E6D71"/>
                </a:solidFill>
              </a:defRPr>
            </a:lvl3pPr>
            <a:lvl4pPr>
              <a:defRPr>
                <a:solidFill>
                  <a:srgbClr val="6E6D71"/>
                </a:solidFill>
              </a:defRPr>
            </a:lvl4pPr>
            <a:lvl5pPr>
              <a:defRPr>
                <a:solidFill>
                  <a:srgbClr val="6E6D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4">
            <a:extLst>
              <a:ext uri="{FF2B5EF4-FFF2-40B4-BE49-F238E27FC236}">
                <a16:creationId xmlns:a16="http://schemas.microsoft.com/office/drawing/2014/main" id="{C84A5972-ADD7-FA51-31B5-D5DDAF3D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3" y="-10761"/>
            <a:ext cx="9723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4543583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1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9AEE9-123E-4510-AF1A-BD8C099C0058}" type="datetime4">
              <a:rPr lang="en-US" smtClean="0"/>
              <a:pPr>
                <a:defRPr/>
              </a:pPr>
              <a:t>December 27,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2F1191-107A-4770-94BA-0A5E8FB6D9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32131"/>
      </p:ext>
    </p:extLst>
  </p:cSld>
  <p:clrMapOvr>
    <a:masterClrMapping/>
  </p:clrMapOvr>
  <p:transition>
    <p:fade thruBlk="1"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60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BD6068E-04E4-DDE0-B2AA-F8AA85C1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83" y="1329267"/>
            <a:ext cx="11765512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E6D71"/>
                </a:solidFill>
              </a:defRPr>
            </a:lvl1pPr>
            <a:lvl2pPr>
              <a:defRPr>
                <a:solidFill>
                  <a:srgbClr val="6E6D71"/>
                </a:solidFill>
              </a:defRPr>
            </a:lvl2pPr>
            <a:lvl3pPr>
              <a:defRPr>
                <a:solidFill>
                  <a:srgbClr val="6E6D71"/>
                </a:solidFill>
              </a:defRPr>
            </a:lvl3pPr>
            <a:lvl4pPr>
              <a:defRPr>
                <a:solidFill>
                  <a:srgbClr val="6E6D71"/>
                </a:solidFill>
              </a:defRPr>
            </a:lvl4pPr>
            <a:lvl5pPr>
              <a:defRPr>
                <a:solidFill>
                  <a:srgbClr val="6E6D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4">
            <a:extLst>
              <a:ext uri="{FF2B5EF4-FFF2-40B4-BE49-F238E27FC236}">
                <a16:creationId xmlns:a16="http://schemas.microsoft.com/office/drawing/2014/main" id="{C84A5972-ADD7-FA51-31B5-D5DDAF3D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3" y="-10761"/>
            <a:ext cx="9723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6264597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BD6068E-04E4-DDE0-B2AA-F8AA85C1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83" y="1329267"/>
            <a:ext cx="11765512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E6D71"/>
                </a:solidFill>
              </a:defRPr>
            </a:lvl1pPr>
            <a:lvl2pPr>
              <a:defRPr>
                <a:solidFill>
                  <a:srgbClr val="6E6D71"/>
                </a:solidFill>
              </a:defRPr>
            </a:lvl2pPr>
            <a:lvl3pPr>
              <a:defRPr>
                <a:solidFill>
                  <a:srgbClr val="6E6D71"/>
                </a:solidFill>
              </a:defRPr>
            </a:lvl3pPr>
            <a:lvl4pPr>
              <a:defRPr>
                <a:solidFill>
                  <a:srgbClr val="6E6D71"/>
                </a:solidFill>
              </a:defRPr>
            </a:lvl4pPr>
            <a:lvl5pPr>
              <a:defRPr>
                <a:solidFill>
                  <a:srgbClr val="6E6D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4">
            <a:extLst>
              <a:ext uri="{FF2B5EF4-FFF2-40B4-BE49-F238E27FC236}">
                <a16:creationId xmlns:a16="http://schemas.microsoft.com/office/drawing/2014/main" id="{C84A5972-ADD7-FA51-31B5-D5DDAF3D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3" y="-10761"/>
            <a:ext cx="9723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5002991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BD6068E-04E4-DDE0-B2AA-F8AA85C1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83" y="1329267"/>
            <a:ext cx="11765512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E6D71"/>
                </a:solidFill>
              </a:defRPr>
            </a:lvl1pPr>
            <a:lvl2pPr>
              <a:defRPr>
                <a:solidFill>
                  <a:srgbClr val="6E6D71"/>
                </a:solidFill>
              </a:defRPr>
            </a:lvl2pPr>
            <a:lvl3pPr>
              <a:defRPr>
                <a:solidFill>
                  <a:srgbClr val="6E6D71"/>
                </a:solidFill>
              </a:defRPr>
            </a:lvl3pPr>
            <a:lvl4pPr>
              <a:defRPr>
                <a:solidFill>
                  <a:srgbClr val="6E6D71"/>
                </a:solidFill>
              </a:defRPr>
            </a:lvl4pPr>
            <a:lvl5pPr>
              <a:defRPr>
                <a:solidFill>
                  <a:srgbClr val="6E6D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4">
            <a:extLst>
              <a:ext uri="{FF2B5EF4-FFF2-40B4-BE49-F238E27FC236}">
                <a16:creationId xmlns:a16="http://schemas.microsoft.com/office/drawing/2014/main" id="{C84A5972-ADD7-FA51-31B5-D5DDAF3D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3" y="-10761"/>
            <a:ext cx="9723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39865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6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1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3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4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8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image" Target="../media/image1.png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89840-EA7A-491A-8074-466BA45AC06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0B712-6BD3-431D-ADF1-72601BDE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5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7" r:id="rId2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 /><Relationship Id="rId7" Type="http://schemas.openxmlformats.org/officeDocument/2006/relationships/image" Target="../media/image6.png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sagepub.com/reader/content/18007c58bfa/10.1177/0363546519832525/format/epub/EPUB/xhtml/index.xhtml?hmac=1703655779-i9i9SJ9B6LRQLcqjwJpjJSa5D6Arjb0qgtd%2FPHTpNnU%3D#aff3-0363546519832525" TargetMode="External" /><Relationship Id="rId3" Type="http://schemas.openxmlformats.org/officeDocument/2006/relationships/slideLayout" Target="../slideLayouts/slideLayout2.xml" /><Relationship Id="rId7" Type="http://schemas.openxmlformats.org/officeDocument/2006/relationships/hyperlink" Target="https://journals.sagepub.com/reader/content/18007c58bfa/10.1177/0363546519832525/format/epub/EPUB/xhtml/index.xhtml?hmac=1703655779-i9i9SJ9B6LRQLcqjwJpjJSa5D6Arjb0qgtd%2FPHTpNnU%3D#corresp1-0363546519832525" TargetMode="External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6" Type="http://schemas.openxmlformats.org/officeDocument/2006/relationships/hyperlink" Target="https://journals.sagepub.com/reader/content/18007c58bfa/10.1177/0363546519832525/format/epub/EPUB/xhtml/index.xhtml?hmac=1703655779-i9i9SJ9B6LRQLcqjwJpjJSa5D6Arjb0qgtd%2FPHTpNnU%3D#aff2-0363546519832525" TargetMode="External" /><Relationship Id="rId5" Type="http://schemas.openxmlformats.org/officeDocument/2006/relationships/hyperlink" Target="https://journals.sagepub.com/reader/content/18007c58bfa/10.1177/0363546519832525/format/epub/EPUB/xhtml/index.xhtml?hmac=1703655779-i9i9SJ9B6LRQLcqjwJpjJSa5D6Arjb0qgtd%2FPHTpNnU%3D#aff1-0363546519832525" TargetMode="External" /><Relationship Id="rId10" Type="http://schemas.openxmlformats.org/officeDocument/2006/relationships/image" Target="../media/image6.png" /><Relationship Id="rId4" Type="http://schemas.openxmlformats.org/officeDocument/2006/relationships/image" Target="../media/image18.png" /><Relationship Id="rId9" Type="http://schemas.openxmlformats.org/officeDocument/2006/relationships/image" Target="../media/image5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6.png" /><Relationship Id="rId2" Type="http://schemas.openxmlformats.org/officeDocument/2006/relationships/audio" Target="../media/media11.m4a" /><Relationship Id="rId1" Type="http://schemas.microsoft.com/office/2007/relationships/media" Target="../media/media11.m4a" /><Relationship Id="rId6" Type="http://schemas.openxmlformats.org/officeDocument/2006/relationships/image" Target="../media/image5.png" /><Relationship Id="rId5" Type="http://schemas.openxmlformats.org/officeDocument/2006/relationships/image" Target="../media/image20.png" /><Relationship Id="rId4" Type="http://schemas.openxmlformats.org/officeDocument/2006/relationships/image" Target="../media/image19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openxmlformats.org/officeDocument/2006/relationships/slideLayout" Target="../slideLayouts/slideLayout17.xml" /><Relationship Id="rId7" Type="http://schemas.openxmlformats.org/officeDocument/2006/relationships/image" Target="../media/image5.png" /><Relationship Id="rId2" Type="http://schemas.openxmlformats.org/officeDocument/2006/relationships/audio" Target="../media/media12.m4a" /><Relationship Id="rId1" Type="http://schemas.microsoft.com/office/2007/relationships/media" Target="../media/media12.m4a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jpe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openxmlformats.org/officeDocument/2006/relationships/slideLayout" Target="../slideLayouts/slideLayout18.xml" /><Relationship Id="rId7" Type="http://schemas.openxmlformats.org/officeDocument/2006/relationships/image" Target="../media/image5.png" /><Relationship Id="rId2" Type="http://schemas.openxmlformats.org/officeDocument/2006/relationships/audio" Target="../media/media13.m4a" /><Relationship Id="rId1" Type="http://schemas.microsoft.com/office/2007/relationships/media" Target="../media/media13.m4a" /><Relationship Id="rId6" Type="http://schemas.openxmlformats.org/officeDocument/2006/relationships/image" Target="../media/image26.jpeg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 /><Relationship Id="rId7" Type="http://schemas.openxmlformats.org/officeDocument/2006/relationships/image" Target="../media/image6.png" /><Relationship Id="rId2" Type="http://schemas.openxmlformats.org/officeDocument/2006/relationships/audio" Target="../media/media14.m4a" /><Relationship Id="rId1" Type="http://schemas.microsoft.com/office/2007/relationships/media" Target="../media/media14.m4a" /><Relationship Id="rId6" Type="http://schemas.openxmlformats.org/officeDocument/2006/relationships/image" Target="../media/image5.png" /><Relationship Id="rId5" Type="http://schemas.openxmlformats.org/officeDocument/2006/relationships/image" Target="../media/image27.jpeg" /><Relationship Id="rId4" Type="http://schemas.openxmlformats.org/officeDocument/2006/relationships/hyperlink" Target="https://www.ncbi.nlm.nih.gov/pmc/articles/PMC4922522/" TargetMode="Externa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6.png" /><Relationship Id="rId2" Type="http://schemas.openxmlformats.org/officeDocument/2006/relationships/audio" Target="../media/media15.m4a" /><Relationship Id="rId1" Type="http://schemas.microsoft.com/office/2007/relationships/media" Target="../media/media15.m4a" /><Relationship Id="rId6" Type="http://schemas.openxmlformats.org/officeDocument/2006/relationships/image" Target="../media/image29.png" /><Relationship Id="rId5" Type="http://schemas.openxmlformats.org/officeDocument/2006/relationships/image" Target="../media/image5.png" /><Relationship Id="rId4" Type="http://schemas.openxmlformats.org/officeDocument/2006/relationships/image" Target="../media/image28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 /><Relationship Id="rId7" Type="http://schemas.openxmlformats.org/officeDocument/2006/relationships/image" Target="../media/image6.png" /><Relationship Id="rId2" Type="http://schemas.openxmlformats.org/officeDocument/2006/relationships/audio" Target="../media/media16.m4a" /><Relationship Id="rId1" Type="http://schemas.microsoft.com/office/2007/relationships/media" Target="../media/media16.m4a" /><Relationship Id="rId6" Type="http://schemas.openxmlformats.org/officeDocument/2006/relationships/image" Target="../media/image5.png" /><Relationship Id="rId5" Type="http://schemas.openxmlformats.org/officeDocument/2006/relationships/image" Target="../media/image31.png" /><Relationship Id="rId4" Type="http://schemas.openxmlformats.org/officeDocument/2006/relationships/image" Target="../media/image30.jpe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3" Type="http://schemas.openxmlformats.org/officeDocument/2006/relationships/slideLayout" Target="../slideLayouts/slideLayout19.xml" /><Relationship Id="rId7" Type="http://schemas.openxmlformats.org/officeDocument/2006/relationships/image" Target="../media/image35.jpeg" /><Relationship Id="rId2" Type="http://schemas.openxmlformats.org/officeDocument/2006/relationships/audio" Target="../media/media17.m4a" /><Relationship Id="rId1" Type="http://schemas.microsoft.com/office/2007/relationships/media" Target="../media/media17.m4a" /><Relationship Id="rId6" Type="http://schemas.openxmlformats.org/officeDocument/2006/relationships/image" Target="../media/image34.jpeg" /><Relationship Id="rId5" Type="http://schemas.openxmlformats.org/officeDocument/2006/relationships/image" Target="../media/image33.png" /><Relationship Id="rId4" Type="http://schemas.openxmlformats.org/officeDocument/2006/relationships/image" Target="../media/image32.jpeg" /><Relationship Id="rId9" Type="http://schemas.openxmlformats.org/officeDocument/2006/relationships/image" Target="../media/image6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 /><Relationship Id="rId2" Type="http://schemas.openxmlformats.org/officeDocument/2006/relationships/audio" Target="../media/media18.m4a" /><Relationship Id="rId1" Type="http://schemas.microsoft.com/office/2007/relationships/media" Target="../media/media18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36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9.m4a" /><Relationship Id="rId1" Type="http://schemas.microsoft.com/office/2007/relationships/media" Target="../media/media19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37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 /><Relationship Id="rId2" Type="http://schemas.openxmlformats.org/officeDocument/2006/relationships/audio" Target="../media/media20.m4a" /><Relationship Id="rId1" Type="http://schemas.microsoft.com/office/2007/relationships/media" Target="../media/media20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38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1.m4a" /><Relationship Id="rId1" Type="http://schemas.microsoft.com/office/2007/relationships/media" Target="../media/media21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39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 /><Relationship Id="rId2" Type="http://schemas.openxmlformats.org/officeDocument/2006/relationships/audio" Target="../media/media22.m4a" /><Relationship Id="rId1" Type="http://schemas.microsoft.com/office/2007/relationships/media" Target="../media/media22.m4a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 /><Relationship Id="rId7" Type="http://schemas.openxmlformats.org/officeDocument/2006/relationships/image" Target="../media/image6.png" /><Relationship Id="rId2" Type="http://schemas.openxmlformats.org/officeDocument/2006/relationships/audio" Target="../media/media23.m4a" /><Relationship Id="rId1" Type="http://schemas.microsoft.com/office/2007/relationships/media" Target="../media/media23.m4a" /><Relationship Id="rId6" Type="http://schemas.openxmlformats.org/officeDocument/2006/relationships/image" Target="../media/image5.png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4.m4a" /><Relationship Id="rId1" Type="http://schemas.microsoft.com/office/2007/relationships/media" Target="../media/media24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3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audio" Target="../media/media25.m4a" /><Relationship Id="rId1" Type="http://schemas.microsoft.com/office/2007/relationships/media" Target="../media/media25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2.jpeg" 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slideLayout" Target="../slideLayouts/slideLayout2.xml" /><Relationship Id="rId7" Type="http://schemas.openxmlformats.org/officeDocument/2006/relationships/diagramColors" Target="../diagrams/colors1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Relationship Id="rId9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13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1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15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9.m4a" /><Relationship Id="rId1" Type="http://schemas.microsoft.com/office/2007/relationships/media" Target="../media/media9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1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Rectangle 25611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Aspetar Sports Medicine Journal - About">
            <a:extLst>
              <a:ext uri="{FF2B5EF4-FFF2-40B4-BE49-F238E27FC236}">
                <a16:creationId xmlns:a16="http://schemas.microsoft.com/office/drawing/2014/main" id="{C086ACB1-5EBF-4B4E-A064-CD4CDEA91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16664"/>
          <a:stretch/>
        </p:blipFill>
        <p:spPr bwMode="auto">
          <a:xfrm>
            <a:off x="5546558" y="-1"/>
            <a:ext cx="6645441" cy="23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2" descr="MED SCHOOL.T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 r="2" b="2"/>
          <a:stretch/>
        </p:blipFill>
        <p:spPr bwMode="auto">
          <a:xfrm>
            <a:off x="5546558" y="2391337"/>
            <a:ext cx="6645441" cy="44666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4" name="Rectangle 25613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1187668" y="910431"/>
            <a:ext cx="4641631" cy="1466455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Athlete’s Shoulder</a:t>
            </a:r>
            <a:br>
              <a:rPr 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7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616" name="Straight Connector 25615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9"/>
          <p:cNvSpPr txBox="1">
            <a:spLocks/>
          </p:cNvSpPr>
          <p:nvPr/>
        </p:nvSpPr>
        <p:spPr bwMode="white">
          <a:xfrm>
            <a:off x="1187668" y="2492080"/>
            <a:ext cx="4641631" cy="30158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Bashir A. Zikria, MD. MSc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Chief of Surgery Aspetar Sports Medicine         Hospital in Doha, Qatar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Associate Professor Johns Hopkins School of Medicine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Department of Orthopaedics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Director of Sports Medicine Education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Team Physician Johns Hopkins University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Title 9"/>
          <p:cNvSpPr txBox="1">
            <a:spLocks/>
          </p:cNvSpPr>
          <p:nvPr/>
        </p:nvSpPr>
        <p:spPr>
          <a:xfrm>
            <a:off x="5394326" y="4191001"/>
            <a:ext cx="4435475" cy="91281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4" name="Picture 3" descr="A person in a white coat&#10;&#10;Description automatically generated">
            <a:extLst>
              <a:ext uri="{FF2B5EF4-FFF2-40B4-BE49-F238E27FC236}">
                <a16:creationId xmlns:a16="http://schemas.microsoft.com/office/drawing/2014/main" id="{7A0E2C5A-0976-6A02-FF24-3546CCC55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125" y="5103814"/>
            <a:ext cx="1361907" cy="1692203"/>
          </a:xfrm>
          <a:prstGeom prst="rect">
            <a:avLst/>
          </a:prstGeom>
        </p:spPr>
      </p:pic>
      <p:pic>
        <p:nvPicPr>
          <p:cNvPr id="42" name="Audio 41">
            <a:extLst>
              <a:ext uri="{FF2B5EF4-FFF2-40B4-BE49-F238E27FC236}">
                <a16:creationId xmlns:a16="http://schemas.microsoft.com/office/drawing/2014/main" id="{FFAE1AEE-3784-A934-2597-78D88613F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74"/>
    </mc:Choice>
    <mc:Fallback xmlns="">
      <p:transition spd="slow" advTm="2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70777-3D2B-ED9B-0566-91DE34798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QA" sz="5000"/>
              <a:t>Shoulder Surgeries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6BABE84-7EB5-98DF-C468-728BD762D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429000"/>
            <a:ext cx="4818888" cy="2779776"/>
          </a:xfrm>
        </p:spPr>
        <p:txBody>
          <a:bodyPr anchor="t">
            <a:normAutofit/>
          </a:bodyPr>
          <a:lstStyle/>
          <a:p>
            <a:r>
              <a:rPr lang="en-US" sz="2400" dirty="0"/>
              <a:t>Majority of surgery – Labral repair</a:t>
            </a:r>
          </a:p>
          <a:p>
            <a:r>
              <a:rPr lang="en-US" sz="2400" dirty="0"/>
              <a:t>RTC debridement second most</a:t>
            </a:r>
          </a:p>
          <a:p>
            <a:r>
              <a:rPr lang="en-US" sz="2400" dirty="0"/>
              <a:t>RTC internal impingement</a:t>
            </a:r>
          </a:p>
          <a:p>
            <a:pPr lvl="1"/>
            <a:r>
              <a:rPr lang="en-US" dirty="0"/>
              <a:t>63 percent return to play</a:t>
            </a:r>
          </a:p>
          <a:p>
            <a:pPr lvl="1"/>
            <a:r>
              <a:rPr lang="en-US" dirty="0"/>
              <a:t>86 percent same level</a:t>
            </a:r>
          </a:p>
          <a:p>
            <a:endParaRPr lang="en-US" sz="2400" dirty="0"/>
          </a:p>
        </p:txBody>
      </p:sp>
      <p:pic>
        <p:nvPicPr>
          <p:cNvPr id="6" name="Content Placeholder 5" descr="A close-up of a magazine&#10;&#10;Description automatically generated">
            <a:extLst>
              <a:ext uri="{FF2B5EF4-FFF2-40B4-BE49-F238E27FC236}">
                <a16:creationId xmlns:a16="http://schemas.microsoft.com/office/drawing/2014/main" id="{30F8379C-BED7-892A-EA2E-4D992FCDA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2118848"/>
            <a:ext cx="5458968" cy="2620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B20D-6773-3B74-6630-0A5D8E8CAF60}"/>
              </a:ext>
            </a:extLst>
          </p:cNvPr>
          <p:cNvSpPr txBox="1"/>
          <p:nvPr/>
        </p:nvSpPr>
        <p:spPr>
          <a:xfrm>
            <a:off x="6096000" y="4957763"/>
            <a:ext cx="5605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effectLst/>
              </a:rPr>
              <a:t>Epidemiology of Shoulder Surgery Among Professional Baseball Players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Times"/>
              </a:rPr>
              <a:t>Peter N. Chalmers, MD</a:t>
            </a:r>
            <a:r>
              <a:rPr lang="en-US" b="1" i="0" u="none" strike="noStrike" baseline="30000" dirty="0">
                <a:solidFill>
                  <a:srgbClr val="000000"/>
                </a:solidFill>
                <a:effectLst/>
                <a:latin typeface="Times"/>
                <a:hlinkClick r:id="rId5"/>
              </a:rPr>
              <a:t>*</a:t>
            </a:r>
            <a:r>
              <a:rPr lang="en-US" b="1" i="0" dirty="0">
                <a:solidFill>
                  <a:srgbClr val="000000"/>
                </a:solidFill>
                <a:effectLst/>
                <a:latin typeface="Times"/>
              </a:rPr>
              <a:t>, Brandon J. Erickson, MD</a:t>
            </a:r>
            <a:r>
              <a:rPr lang="en-US" b="1" i="0" u="none" strike="noStrike" baseline="30000" dirty="0">
                <a:solidFill>
                  <a:srgbClr val="000000"/>
                </a:solidFill>
                <a:effectLst/>
                <a:latin typeface="Times"/>
                <a:hlinkClick r:id="rId6"/>
              </a:rPr>
              <a:t>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Times"/>
              </a:rPr>
              <a:t>,</a:t>
            </a:r>
            <a:r>
              <a:rPr lang="en-US" b="1" i="0" u="none" strike="noStrike" baseline="30000" dirty="0">
                <a:solidFill>
                  <a:srgbClr val="000000"/>
                </a:solidFill>
                <a:effectLst/>
                <a:latin typeface="Times"/>
                <a:hlinkClick r:id="rId7"/>
              </a:rPr>
              <a:t>‡</a:t>
            </a:r>
            <a:r>
              <a:rPr lang="en-US" b="1" i="0" dirty="0">
                <a:solidFill>
                  <a:srgbClr val="000000"/>
                </a:solidFill>
                <a:effectLst/>
                <a:latin typeface="Times"/>
              </a:rPr>
              <a:t>, John D’Angelo, BA</a:t>
            </a:r>
            <a:r>
              <a:rPr lang="en-US" b="1" i="0" u="none" strike="noStrike" baseline="30000" dirty="0">
                <a:solidFill>
                  <a:srgbClr val="000000"/>
                </a:solidFill>
                <a:effectLst/>
                <a:latin typeface="Times"/>
                <a:hlinkClick r:id="rId8"/>
              </a:rPr>
              <a:t>§</a:t>
            </a:r>
            <a:r>
              <a:rPr lang="en-US" b="1" i="0" dirty="0">
                <a:solidFill>
                  <a:srgbClr val="000000"/>
                </a:solidFill>
                <a:effectLst/>
                <a:latin typeface="Times"/>
              </a:rPr>
              <a:t>, Kevin Ma, BA</a:t>
            </a:r>
            <a:r>
              <a:rPr lang="en-US" b="1" i="0" u="none" strike="noStrike" baseline="30000" dirty="0">
                <a:solidFill>
                  <a:srgbClr val="000000"/>
                </a:solidFill>
                <a:effectLst/>
                <a:latin typeface="Times"/>
                <a:hlinkClick r:id="rId8"/>
              </a:rPr>
              <a:t>§</a:t>
            </a:r>
            <a:r>
              <a:rPr lang="en-US" b="1" i="0" dirty="0">
                <a:solidFill>
                  <a:srgbClr val="000000"/>
                </a:solidFill>
                <a:effectLst/>
                <a:latin typeface="Times"/>
              </a:rPr>
              <a:t>, and Anthony A. Romeo, MD</a:t>
            </a:r>
            <a:r>
              <a:rPr lang="en-US" b="1" i="0" u="none" strike="noStrike" baseline="30000" dirty="0">
                <a:solidFill>
                  <a:srgbClr val="000000"/>
                </a:solidFill>
                <a:effectLst/>
                <a:latin typeface="Times"/>
                <a:hlinkClick r:id="rId6"/>
              </a:rPr>
              <a:t>†</a:t>
            </a:r>
            <a:endParaRPr lang="en-US" b="1" i="0" dirty="0">
              <a:solidFill>
                <a:srgbClr val="000000"/>
              </a:solidFill>
              <a:effectLst/>
              <a:latin typeface="Times"/>
            </a:endParaRPr>
          </a:p>
        </p:txBody>
      </p:sp>
      <p:pic>
        <p:nvPicPr>
          <p:cNvPr id="3" name="Picture 2" descr="A person in a white coat&#10;&#10;Description automatically generated">
            <a:extLst>
              <a:ext uri="{FF2B5EF4-FFF2-40B4-BE49-F238E27FC236}">
                <a16:creationId xmlns:a16="http://schemas.microsoft.com/office/drawing/2014/main" id="{AC22C60D-026D-2A79-2B86-168879B12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1125" y="5103814"/>
            <a:ext cx="1361907" cy="1692203"/>
          </a:xfrm>
          <a:prstGeom prst="rect">
            <a:avLst/>
          </a:prstGeom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6C421AB7-A83E-02F6-A723-AFE385513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7"/>
    </mc:Choice>
    <mc:Fallback xmlns="">
      <p:transition spd="slow" advTm="2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70777-3D2B-ED9B-0566-91DE34798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QA" sz="4000"/>
              <a:t>Shoulder Surgeries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6BABE84-7EB5-98DF-C468-728BD762D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63 percent return to play</a:t>
            </a:r>
          </a:p>
          <a:p>
            <a:r>
              <a:rPr lang="en-US" sz="2000" dirty="0"/>
              <a:t>45 percent return to previous level</a:t>
            </a:r>
          </a:p>
          <a:p>
            <a:r>
              <a:rPr lang="en-US" sz="2000" dirty="0"/>
              <a:t>Low-rate recurrence</a:t>
            </a:r>
          </a:p>
          <a:p>
            <a:endParaRPr lang="en-US" sz="2000" dirty="0"/>
          </a:p>
        </p:txBody>
      </p:sp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9C9DDA80-9414-4B64-B920-A898125A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667" y="951133"/>
            <a:ext cx="4389120" cy="2227477"/>
          </a:xfrm>
          <a:prstGeom prst="rect">
            <a:avLst/>
          </a:prstGeom>
        </p:spPr>
      </p:pic>
      <p:pic>
        <p:nvPicPr>
          <p:cNvPr id="3" name="Picture 2" descr="A close-up of a list of medical personnel&#10;&#10;Description automatically generated">
            <a:extLst>
              <a:ext uri="{FF2B5EF4-FFF2-40B4-BE49-F238E27FC236}">
                <a16:creationId xmlns:a16="http://schemas.microsoft.com/office/drawing/2014/main" id="{4FEECF3A-858A-02BE-D7BB-2D9F6E5E1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667" y="3872622"/>
            <a:ext cx="4389120" cy="1986076"/>
          </a:xfrm>
          <a:prstGeom prst="rect">
            <a:avLst/>
          </a:prstGeom>
        </p:spPr>
      </p:pic>
      <p:pic>
        <p:nvPicPr>
          <p:cNvPr id="5" name="Picture 4" descr="A person in a white coat&#10;&#10;Description automatically generated">
            <a:extLst>
              <a:ext uri="{FF2B5EF4-FFF2-40B4-BE49-F238E27FC236}">
                <a16:creationId xmlns:a16="http://schemas.microsoft.com/office/drawing/2014/main" id="{A97FB093-8902-702A-ED86-F369D2C60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125" y="5103814"/>
            <a:ext cx="1361907" cy="1692203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54F49C3F-9F55-1963-4BD1-E94A66657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2"/>
    </mc:Choice>
    <mc:Fallback xmlns="">
      <p:transition spd="slow" advTm="2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6F698D-8AE7-B166-68D2-000D719C3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1"/>
            <a:ext cx="6070120" cy="17082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dirty="0"/>
              <a:t>Upper extremity Injuries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7DB53D-656F-0245-3AF8-2FBFD3E7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470243"/>
            <a:ext cx="6070120" cy="37698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2000">
                <a:solidFill>
                  <a:schemeClr val="tx1"/>
                </a:solidFill>
              </a:rPr>
              <a:t>Ekstrand et al.  GK 5 times more likely to have upper extremity injury</a:t>
            </a:r>
          </a:p>
          <a:p>
            <a:pPr indent="-228600" defTabSz="914400"/>
            <a:r>
              <a:rPr lang="en-US" sz="2000">
                <a:solidFill>
                  <a:schemeClr val="tx1"/>
                </a:solidFill>
              </a:rPr>
              <a:t>Owens et al 4.6 times increase</a:t>
            </a:r>
          </a:p>
          <a:p>
            <a:pPr indent="-228600" defTabSz="914400"/>
            <a:r>
              <a:rPr lang="en-US" sz="2000">
                <a:solidFill>
                  <a:schemeClr val="tx1"/>
                </a:solidFill>
              </a:rPr>
              <a:t>High school similar results with most common in male(36%) and second most common in female(20.4%)</a:t>
            </a:r>
          </a:p>
          <a:p>
            <a:pPr indent="-228600" defTabSz="914400"/>
            <a:r>
              <a:rPr lang="en-US" sz="2000">
                <a:solidFill>
                  <a:schemeClr val="tx1"/>
                </a:solidFill>
              </a:rPr>
              <a:t>Brazilian soccer championships –Shoulder injuries in goalkeepers experienced the longest time to return to play</a:t>
            </a:r>
          </a:p>
        </p:txBody>
      </p:sp>
      <p:sp>
        <p:nvSpPr>
          <p:cNvPr id="3079" name="Rectangle 3078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390" y="0"/>
            <a:ext cx="460660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317500" dir="57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tt Turner out a couple more weeks with ankle injury | AP News">
            <a:extLst>
              <a:ext uri="{FF2B5EF4-FFF2-40B4-BE49-F238E27FC236}">
                <a16:creationId xmlns:a16="http://schemas.microsoft.com/office/drawing/2014/main" id="{28780A64-EC34-2197-6E26-852B7DC1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9469" y="568383"/>
            <a:ext cx="2638450" cy="176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02908-FB48-E95B-6BD5-C547644E4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173" y="2638943"/>
            <a:ext cx="3381043" cy="1580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2D126-1FA2-1E3A-552B-F186B601B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173" y="4817874"/>
            <a:ext cx="3381043" cy="1183365"/>
          </a:xfrm>
          <a:prstGeom prst="rect">
            <a:avLst/>
          </a:prstGeom>
        </p:spPr>
      </p:pic>
      <p:pic>
        <p:nvPicPr>
          <p:cNvPr id="6" name="Picture 5" descr="A person in a white coat&#10;&#10;Description automatically generated">
            <a:extLst>
              <a:ext uri="{FF2B5EF4-FFF2-40B4-BE49-F238E27FC236}">
                <a16:creationId xmlns:a16="http://schemas.microsoft.com/office/drawing/2014/main" id="{C508B2A3-A302-80C5-0C67-8900D77A0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093" y="5155137"/>
            <a:ext cx="1361907" cy="1692203"/>
          </a:xfrm>
          <a:prstGeom prst="rect">
            <a:avLst/>
          </a:prstGeom>
        </p:spPr>
      </p:pic>
      <p:pic>
        <p:nvPicPr>
          <p:cNvPr id="21" name="Audio 20">
            <a:extLst>
              <a:ext uri="{FF2B5EF4-FFF2-40B4-BE49-F238E27FC236}">
                <a16:creationId xmlns:a16="http://schemas.microsoft.com/office/drawing/2014/main" id="{A15F2445-9C51-2691-9486-02552DCB2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1"/>
    </mc:Choice>
    <mc:Fallback xmlns="">
      <p:transition spd="slow" advTm="1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FB0875-287C-1A8F-8BEF-29A20FF9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Incidence of Injuries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8A15206-7054-4249-8207-78E94F67EEC4}"/>
              </a:ext>
            </a:extLst>
          </p:cNvPr>
          <p:cNvSpPr txBox="1">
            <a:spLocks/>
          </p:cNvSpPr>
          <p:nvPr/>
        </p:nvSpPr>
        <p:spPr>
          <a:xfrm>
            <a:off x="197684" y="2329558"/>
            <a:ext cx="11133705" cy="3796076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92219" indent="-292219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33142" indent="-243516" algn="l" defTabSz="38962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974065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363690" indent="-194813" algn="l" defTabSz="389626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1753316" indent="-194813" algn="l" defTabSz="389626" rtl="0" eaLnBrk="1" latinLnBrk="0" hangingPunct="1">
              <a:spcBef>
                <a:spcPct val="20000"/>
              </a:spcBef>
              <a:buFont typeface="Arial"/>
              <a:buChar char="»"/>
              <a:defRPr sz="17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142942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5AB26E-4CAC-891E-9CF7-C2DEA1BD1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316" y="807040"/>
            <a:ext cx="5269935" cy="137894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D0D4A08-D432-EA9D-2C44-80DE55C20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05" y="3010725"/>
            <a:ext cx="10846711" cy="2415380"/>
          </a:xfrm>
          <a:prstGeom prst="rect">
            <a:avLst/>
          </a:prstGeom>
        </p:spPr>
      </p:pic>
      <p:pic>
        <p:nvPicPr>
          <p:cNvPr id="9" name="Picture 4" descr=" ">
            <a:extLst>
              <a:ext uri="{FF2B5EF4-FFF2-40B4-BE49-F238E27FC236}">
                <a16:creationId xmlns:a16="http://schemas.microsoft.com/office/drawing/2014/main" id="{14E50E00-FAEE-9D66-9F95-C19D51E5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587" y="732366"/>
            <a:ext cx="2474081" cy="20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in a white coat&#10;&#10;Description automatically generated">
            <a:extLst>
              <a:ext uri="{FF2B5EF4-FFF2-40B4-BE49-F238E27FC236}">
                <a16:creationId xmlns:a16="http://schemas.microsoft.com/office/drawing/2014/main" id="{30E6D8B3-5A3A-7C8F-E8F4-F5663CE1C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7557" y="5462681"/>
            <a:ext cx="783971" cy="974103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F607B4CC-31E1-102B-59E5-C52155B48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1948" y="4532496"/>
            <a:ext cx="467882" cy="4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3"/>
    </mc:Choice>
    <mc:Fallback xmlns="">
      <p:transition spd="slow" advTm="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3E65D517-46E4-8037-A63D-629DE1253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82FD1-7658-0C4B-8940-16F8EFA2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276198"/>
            <a:ext cx="10477600" cy="11572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Shoulder </a:t>
            </a:r>
            <a:r>
              <a:rPr lang="en-US" sz="4000" dirty="0"/>
              <a:t>Instability in the athlete</a:t>
            </a:r>
            <a:br>
              <a:rPr lang="en-US" sz="4000" dirty="0"/>
            </a:br>
            <a:r>
              <a:rPr lang="en-US" sz="4000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Season Dislocation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82EB0C4-CC3D-4935-BFB0-8F3D82E734C7}"/>
              </a:ext>
            </a:extLst>
          </p:cNvPr>
          <p:cNvSpPr>
            <a:spLocks/>
          </p:cNvSpPr>
          <p:nvPr/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93A8A-2386-4247-ADFF-9F17CA3F2E9F}"/>
              </a:ext>
            </a:extLst>
          </p:cNvPr>
          <p:cNvSpPr>
            <a:spLocks/>
          </p:cNvSpPr>
          <p:nvPr/>
        </p:nvSpPr>
        <p:spPr>
          <a:xfrm>
            <a:off x="908150" y="2365475"/>
            <a:ext cx="4609007" cy="325616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defTabSz="691744">
              <a:lnSpc>
                <a:spcPct val="90000"/>
              </a:lnSpc>
            </a:pPr>
            <a:r>
              <a:rPr lang="en-US" sz="2400" b="1" i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 operative</a:t>
            </a:r>
          </a:p>
          <a:p>
            <a:pPr defTabSz="691744">
              <a:lnSpc>
                <a:spcPct val="90000"/>
              </a:lnSpc>
            </a:pP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Immobilization</a:t>
            </a:r>
          </a:p>
          <a:p>
            <a:pPr defTabSz="691744">
              <a:lnSpc>
                <a:spcPct val="90000"/>
              </a:lnSpc>
            </a:pP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 therapy</a:t>
            </a:r>
          </a:p>
          <a:p>
            <a:pPr marL="345872" lvl="1" defTabSz="691744">
              <a:lnSpc>
                <a:spcPct val="90000"/>
              </a:lnSpc>
            </a:pP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Rotator cuff strengthening</a:t>
            </a:r>
          </a:p>
          <a:p>
            <a:pPr marL="345872" lvl="1" defTabSz="691744">
              <a:lnSpc>
                <a:spcPct val="90000"/>
              </a:lnSpc>
            </a:pP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Scapular stabilizers</a:t>
            </a:r>
          </a:p>
          <a:p>
            <a:pPr defTabSz="691744">
              <a:lnSpc>
                <a:spcPct val="90000"/>
              </a:lnSpc>
            </a:pP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Return to sport</a:t>
            </a:r>
          </a:p>
          <a:p>
            <a:pPr marL="345872" lvl="1" defTabSz="691744">
              <a:lnSpc>
                <a:spcPct val="90000"/>
              </a:lnSpc>
            </a:pP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Pain free and demonstrate symmetric shoulder and bilateral scapular strength, </a:t>
            </a:r>
          </a:p>
          <a:p>
            <a:pPr marL="345872" lvl="1" defTabSz="691744">
              <a:lnSpc>
                <a:spcPct val="90000"/>
              </a:lnSpc>
            </a:pP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functional range of motion that allows sport-specific participation</a:t>
            </a:r>
          </a:p>
          <a:p>
            <a:pPr marL="345872" lvl="1" defTabSz="691744">
              <a:lnSpc>
                <a:spcPct val="90000"/>
              </a:lnSpc>
            </a:pPr>
            <a:endParaRPr lang="en-US" sz="204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AE0EFDDE-7E9F-440F-B9B7-F51305DE11C2}"/>
              </a:ext>
            </a:extLst>
          </p:cNvPr>
          <p:cNvSpPr>
            <a:spLocks/>
          </p:cNvSpPr>
          <p:nvPr/>
        </p:nvSpPr>
        <p:spPr>
          <a:xfrm>
            <a:off x="6425306" y="2122098"/>
            <a:ext cx="4100166" cy="486754"/>
          </a:xfrm>
          <a:prstGeom prst="rect">
            <a:avLst/>
          </a:prstGeom>
        </p:spPr>
        <p:txBody>
          <a:bodyPr/>
          <a:lstStyle/>
          <a:p>
            <a:pPr defTabSz="691744"/>
            <a:r>
              <a:rPr lang="en-US" sz="1362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Sports Health</a:t>
            </a:r>
            <a:r>
              <a:rPr lang="en-US" sz="136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2016 Jul; 8(4): 336–341</a:t>
            </a:r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9559704-39FF-F44F-B533-6DF5A778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2175" y="2608852"/>
            <a:ext cx="3526426" cy="30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E973C-8664-0845-A052-5BF122832D69}"/>
              </a:ext>
            </a:extLst>
          </p:cNvPr>
          <p:cNvSpPr>
            <a:spLocks/>
          </p:cNvSpPr>
          <p:nvPr/>
        </p:nvSpPr>
        <p:spPr>
          <a:xfrm>
            <a:off x="8476999" y="5766109"/>
            <a:ext cx="1932521" cy="231902"/>
          </a:xfrm>
          <a:prstGeom prst="rect">
            <a:avLst/>
          </a:prstGeom>
        </p:spPr>
        <p:txBody>
          <a:bodyPr wrap="square" anchor="t">
            <a:normAutofit fontScale="77500" lnSpcReduction="20000"/>
          </a:bodyPr>
          <a:lstStyle/>
          <a:p>
            <a:pPr defTabSz="691744">
              <a:spcAft>
                <a:spcPts val="454"/>
              </a:spcAft>
            </a:pPr>
            <a:fld id="{915B7223-A681-46BB-B97D-7A9F35DFF50C}" type="slidenum">
              <a:rPr lang="en-US" sz="136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91744">
                <a:spcAft>
                  <a:spcPts val="454"/>
                </a:spcAft>
              </a:pPr>
              <a:t>14</a:t>
            </a:fld>
            <a:endParaRPr lang="en-US"/>
          </a:p>
        </p:txBody>
      </p:sp>
      <p:pic>
        <p:nvPicPr>
          <p:cNvPr id="5" name="Picture 4" descr="A person in a white coat&#10;&#10;Description automatically generated">
            <a:extLst>
              <a:ext uri="{FF2B5EF4-FFF2-40B4-BE49-F238E27FC236}">
                <a16:creationId xmlns:a16="http://schemas.microsoft.com/office/drawing/2014/main" id="{DE2F8A3A-5063-7FCB-56F2-07C96EA79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125" y="5103814"/>
            <a:ext cx="1361907" cy="1692203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523F0958-314F-B61A-9801-C05778D97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1"/>
    </mc:Choice>
    <mc:Fallback xmlns="">
      <p:transition spd="slow" advTm="3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3E2C1-EE12-ED45-A8B3-85972D27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Shoulder Instability Athletes - Surgical Treatment Guide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E642C-0CF7-5C26-D5E2-71BC9534F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35672" b="3"/>
          <a:stretch/>
        </p:blipFill>
        <p:spPr bwMode="auto">
          <a:xfrm>
            <a:off x="410995" y="178712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person in a white coat&#10;&#10;Description automatically generated">
            <a:extLst>
              <a:ext uri="{FF2B5EF4-FFF2-40B4-BE49-F238E27FC236}">
                <a16:creationId xmlns:a16="http://schemas.microsoft.com/office/drawing/2014/main" id="{59BF65D2-6DDF-9A1D-3732-1D38359CF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0" r="-1" b="7309"/>
          <a:stretch/>
        </p:blipFill>
        <p:spPr>
          <a:xfrm>
            <a:off x="10775205" y="5188175"/>
            <a:ext cx="1416795" cy="1581894"/>
          </a:xfrm>
          <a:prstGeom prst="rect">
            <a:avLst/>
          </a:prstGeom>
        </p:spPr>
      </p:pic>
      <p:pic>
        <p:nvPicPr>
          <p:cNvPr id="7" name="Picture 2" descr="A remplissage procedure with placement of suture anchors in the valley... |  Download Scientific Diagram">
            <a:extLst>
              <a:ext uri="{FF2B5EF4-FFF2-40B4-BE49-F238E27FC236}">
                <a16:creationId xmlns:a16="http://schemas.microsoft.com/office/drawing/2014/main" id="{10B0EA4F-9C76-A4B5-3B58-51D5B887F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7" r="1" b="14617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1C30-D389-754B-9308-3EB0359A7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en-US" sz="2000" dirty="0"/>
              <a:t>Glenoid less than 25 percent on track</a:t>
            </a:r>
          </a:p>
          <a:p>
            <a:pPr lvl="1"/>
            <a:r>
              <a:rPr lang="en-US" sz="1600" dirty="0"/>
              <a:t>Bankart</a:t>
            </a:r>
          </a:p>
          <a:p>
            <a:pPr lvl="1"/>
            <a:r>
              <a:rPr lang="en-US" sz="1600" dirty="0"/>
              <a:t>Critical 13.5 percent – </a:t>
            </a:r>
            <a:r>
              <a:rPr lang="en-US" sz="1600" dirty="0" err="1"/>
              <a:t>Latarjet</a:t>
            </a:r>
            <a:r>
              <a:rPr lang="en-US" sz="1600" dirty="0"/>
              <a:t> in contact</a:t>
            </a:r>
          </a:p>
          <a:p>
            <a:r>
              <a:rPr lang="en-US" sz="2000" dirty="0"/>
              <a:t>Glenoid less than 25 percent off track</a:t>
            </a:r>
          </a:p>
          <a:p>
            <a:pPr lvl="1"/>
            <a:r>
              <a:rPr lang="en-US" sz="1600" dirty="0"/>
              <a:t>Bankart + </a:t>
            </a:r>
            <a:r>
              <a:rPr lang="en-US" sz="1600" dirty="0" err="1"/>
              <a:t>remplissage</a:t>
            </a:r>
            <a:endParaRPr lang="en-US" sz="1600" dirty="0"/>
          </a:p>
          <a:p>
            <a:pPr lvl="1"/>
            <a:r>
              <a:rPr lang="en-US" sz="1600" dirty="0"/>
              <a:t>Contact athlete - </a:t>
            </a:r>
            <a:r>
              <a:rPr lang="en-US" sz="1600" dirty="0" err="1"/>
              <a:t>Latarjet</a:t>
            </a:r>
            <a:endParaRPr lang="en-US" sz="1600" dirty="0"/>
          </a:p>
          <a:p>
            <a:r>
              <a:rPr lang="en-US" sz="2000" dirty="0"/>
              <a:t>Greater than 25 percent </a:t>
            </a:r>
          </a:p>
          <a:p>
            <a:pPr lvl="1"/>
            <a:r>
              <a:rPr lang="en-US" sz="2000" dirty="0"/>
              <a:t>Off track or on track</a:t>
            </a:r>
          </a:p>
          <a:p>
            <a:pPr lvl="2"/>
            <a:r>
              <a:rPr lang="en-US" dirty="0" err="1"/>
              <a:t>Latarjet</a:t>
            </a:r>
            <a:endParaRPr lang="en-US" dirty="0"/>
          </a:p>
          <a:p>
            <a:pPr lvl="2"/>
            <a:r>
              <a:rPr lang="en-US" dirty="0" err="1"/>
              <a:t>Boneblock</a:t>
            </a:r>
            <a:endParaRPr lang="en-US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7585C-C7EC-B84B-99D6-0B735945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256" y="6356350"/>
            <a:ext cx="102154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5B7223-A681-46BB-B97D-7A9F35DFF50C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2B5E40AA-4333-E824-B549-AFC344151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5"/>
    </mc:Choice>
    <mc:Fallback xmlns="">
      <p:transition spd="slow" advTm="30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Rectangle 2">
            <a:extLst>
              <a:ext uri="{FF2B5EF4-FFF2-40B4-BE49-F238E27FC236}">
                <a16:creationId xmlns:a16="http://schemas.microsoft.com/office/drawing/2014/main" id="{D03BA4D3-6E9D-B14C-AD3C-5813C790D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AC Joint</a:t>
            </a:r>
          </a:p>
        </p:txBody>
      </p:sp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611" name="Rectangle 2561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0F21870-08E6-B343-A0BD-73BE4E6ED653}"/>
              </a:ext>
            </a:extLst>
          </p:cNvPr>
          <p:cNvSpPr>
            <a:spLocks noChangeArrowheads="1"/>
          </p:cNvSpPr>
          <p:nvPr/>
        </p:nvSpPr>
        <p:spPr>
          <a:xfrm>
            <a:off x="1397988" y="1968903"/>
            <a:ext cx="5095748" cy="362517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31520"/>
            <a:r>
              <a:rPr lang="en-US" altLang="en-US" sz="170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Times New Roman" panose="02020603050405020304" pitchFamily="18" charset="0"/>
              </a:rPr>
              <a:t>Common(Most common?) and significant for goalies</a:t>
            </a:r>
          </a:p>
          <a:p>
            <a:pPr marL="365760" lvl="1" defTabSz="731520"/>
            <a:r>
              <a:rPr lang="en-US" altLang="en-US" sz="138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Times New Roman" panose="02020603050405020304" pitchFamily="18" charset="0"/>
              </a:rPr>
              <a:t>42 vs 18 days lost AC separation</a:t>
            </a:r>
          </a:p>
          <a:p>
            <a:pPr marL="365760" lvl="1" defTabSz="731520"/>
            <a:r>
              <a:rPr lang="en-US" altLang="en-US" sz="138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Times New Roman" panose="02020603050405020304" pitchFamily="18" charset="0"/>
              </a:rPr>
              <a:t>24 vs 8 days for AC sprain</a:t>
            </a:r>
          </a:p>
          <a:p>
            <a:pPr defTabSz="731520"/>
            <a:r>
              <a:rPr lang="en-US" altLang="en-US" sz="170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Times New Roman" panose="02020603050405020304" pitchFamily="18" charset="0"/>
              </a:rPr>
              <a:t>Nonsurgical management faster return</a:t>
            </a:r>
          </a:p>
          <a:p>
            <a:pPr defTabSz="731520"/>
            <a:r>
              <a:rPr lang="en-US" altLang="en-US" sz="170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Times New Roman" panose="02020603050405020304" pitchFamily="18" charset="0"/>
              </a:rPr>
              <a:t>Surgery – controversial </a:t>
            </a:r>
          </a:p>
          <a:p>
            <a:pPr marL="365760" lvl="1" defTabSz="731520"/>
            <a:r>
              <a:rPr lang="en-US" altLang="en-US" sz="170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Times New Roman" panose="02020603050405020304" pitchFamily="18" charset="0"/>
              </a:rPr>
              <a:t>Must understand anatomy and function</a:t>
            </a:r>
          </a:p>
          <a:p>
            <a:pPr defTabSz="731520">
              <a:defRPr/>
            </a:pPr>
            <a:r>
              <a:rPr lang="en-US" altLang="en-US" sz="170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Most common cause of injury is direct force:</a:t>
            </a:r>
          </a:p>
          <a:p>
            <a:pPr marL="365760" lvl="1" defTabSz="731520">
              <a:defRPr/>
            </a:pPr>
            <a:r>
              <a:rPr lang="en-US" altLang="en-US" sz="170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Falling onto the point of the shoulder with the arm adducted</a:t>
            </a:r>
          </a:p>
          <a:p>
            <a:pPr marL="365760" lvl="1" defTabSz="731520">
              <a:defRPr/>
            </a:pPr>
            <a:r>
              <a:rPr lang="en-US" altLang="en-US" sz="1706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Acromion is driven downward and medially</a:t>
            </a:r>
          </a:p>
          <a:p>
            <a:pPr marL="365760" lvl="1" defTabSz="731520">
              <a:defRPr/>
            </a:pPr>
            <a:endParaRPr lang="en-US" altLang="en-US" sz="1706" kern="1200">
              <a:solidFill>
                <a:schemeClr val="tx1"/>
              </a:solidFill>
              <a:latin typeface="+mn-lt"/>
              <a:ea typeface="ＭＳ Ｐゴシック" panose="020B0600070205080204" pitchFamily="34" charset="-128"/>
              <a:cs typeface="+mn-cs"/>
            </a:endParaRPr>
          </a:p>
          <a:p>
            <a:pPr marL="274313" lvl="1" defTabSz="731520">
              <a:defRPr/>
            </a:pPr>
            <a:endParaRPr lang="en-US" altLang="en-US" sz="1706" kern="1200">
              <a:solidFill>
                <a:schemeClr val="tx1"/>
              </a:solidFill>
              <a:latin typeface="+mn-lt"/>
              <a:ea typeface="ＭＳ Ｐゴシック" panose="020B0600070205080204" pitchFamily="34" charset="-128"/>
              <a:cs typeface="+mn-cs"/>
            </a:endParaRPr>
          </a:p>
          <a:p>
            <a:pPr marL="342891" lvl="1" indent="0">
              <a:buNone/>
              <a:defRPr/>
            </a:pPr>
            <a:endParaRPr lang="en-US" altLang="en-US" sz="2133" dirty="0">
              <a:ea typeface="ＭＳ Ｐゴシック" panose="020B0600070205080204" pitchFamily="34" charset="-128"/>
            </a:endParaRP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798D60DF-9855-8544-98A0-31F7D69D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4975" y="1926266"/>
            <a:ext cx="2157809" cy="2029384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 descr="Burnley keeper sidelined with shoulder dislocation">
            <a:extLst>
              <a:ext uri="{FF2B5EF4-FFF2-40B4-BE49-F238E27FC236}">
                <a16:creationId xmlns:a16="http://schemas.microsoft.com/office/drawing/2014/main" id="{73556E36-8040-0A75-FCFC-534A4D0C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95" y="3955650"/>
            <a:ext cx="2932770" cy="195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in a white coat&#10;&#10;Description automatically generated">
            <a:extLst>
              <a:ext uri="{FF2B5EF4-FFF2-40B4-BE49-F238E27FC236}">
                <a16:creationId xmlns:a16="http://schemas.microsoft.com/office/drawing/2014/main" id="{DA91F809-F794-48AC-214A-92E55825A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9373" y="5246560"/>
            <a:ext cx="1090850" cy="1355408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3A4CD7C7-0BB0-8C9F-C7B2-6F5B3B01D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5244" y="5509476"/>
            <a:ext cx="651030" cy="65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492"/>
    </mc:Choice>
    <mc:Fallback xmlns="">
      <p:transition advTm="1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55" name="Rectangle 31754">
            <a:extLst>
              <a:ext uri="{FF2B5EF4-FFF2-40B4-BE49-F238E27FC236}">
                <a16:creationId xmlns:a16="http://schemas.microsoft.com/office/drawing/2014/main" id="{5ACC6BB2-28F8-4405-829D-0562733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757" name="Freeform: Shape 31756">
            <a:extLst>
              <a:ext uri="{FF2B5EF4-FFF2-40B4-BE49-F238E27FC236}">
                <a16:creationId xmlns:a16="http://schemas.microsoft.com/office/drawing/2014/main" id="{5C2E53F0-AD54-4A55-99A0-EC896CE3C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759" name="Freeform: Shape 31758">
            <a:extLst>
              <a:ext uri="{FF2B5EF4-FFF2-40B4-BE49-F238E27FC236}">
                <a16:creationId xmlns:a16="http://schemas.microsoft.com/office/drawing/2014/main" id="{D15F19F8-85EE-477A-ACBA-4B6D0697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45" name="Rectangle 2">
            <a:extLst>
              <a:ext uri="{FF2B5EF4-FFF2-40B4-BE49-F238E27FC236}">
                <a16:creationId xmlns:a16="http://schemas.microsoft.com/office/drawing/2014/main" id="{3F8CC33D-892F-0041-A0BF-6D7690608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Classification Rockwood (6 types)</a:t>
            </a:r>
          </a:p>
        </p:txBody>
      </p:sp>
      <p:sp>
        <p:nvSpPr>
          <p:cNvPr id="31761" name="Rectangle 31760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3B7C1050-1FAB-8940-8F24-1971E486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696" y="2184162"/>
            <a:ext cx="2593027" cy="2941558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1">
            <a:extLst>
              <a:ext uri="{FF2B5EF4-FFF2-40B4-BE49-F238E27FC236}">
                <a16:creationId xmlns:a16="http://schemas.microsoft.com/office/drawing/2014/main" id="{6D84D766-D011-364B-B1B3-FD2634DC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723" y="2184162"/>
            <a:ext cx="2418800" cy="294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>
            <a:extLst>
              <a:ext uri="{FF2B5EF4-FFF2-40B4-BE49-F238E27FC236}">
                <a16:creationId xmlns:a16="http://schemas.microsoft.com/office/drawing/2014/main" id="{C0804883-59A4-CA41-B3F0-A5B2693EC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7231" y="5755668"/>
            <a:ext cx="4701567" cy="2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813816">
              <a:spcBef>
                <a:spcPct val="50000"/>
              </a:spcBef>
            </a:pPr>
            <a:r>
              <a:rPr lang="en-US" altLang="en-US" sz="801" kern="1200">
                <a:solidFill>
                  <a:srgbClr val="555555"/>
                </a:solidFill>
                <a:latin typeface="Times New Roman" panose="02020603050405020304" pitchFamily="18" charset="0"/>
                <a:ea typeface="+mn-ea"/>
                <a:cs typeface="+mn-cs"/>
              </a:rPr>
              <a:t>Ponce BA, et al. Op Tech Sports Med 2004;12:35-42.</a:t>
            </a:r>
            <a:endParaRPr lang="en-US" altLang="en-US" sz="900">
              <a:latin typeface="Times New Roman" panose="02020603050405020304" pitchFamily="18" charset="0"/>
            </a:endParaRPr>
          </a:p>
        </p:txBody>
      </p:sp>
      <p:sp>
        <p:nvSpPr>
          <p:cNvPr id="31750" name="TextBox 1">
            <a:extLst>
              <a:ext uri="{FF2B5EF4-FFF2-40B4-BE49-F238E27FC236}">
                <a16:creationId xmlns:a16="http://schemas.microsoft.com/office/drawing/2014/main" id="{C989E7E1-4B71-5440-A030-E7F51F75D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568" y="5302831"/>
            <a:ext cx="3338794" cy="29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3816"/>
            <a:r>
              <a:rPr lang="en-US" altLang="en-US" sz="1335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+mn-cs"/>
              </a:rPr>
              <a:t>AC joint arthritis in the future</a:t>
            </a:r>
            <a:endParaRPr lang="en-US" altLang="en-US" sz="1500">
              <a:solidFill>
                <a:schemeClr val="bg1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CCF49FE-1384-8A50-BD49-7C91D968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23" y="2184161"/>
            <a:ext cx="2804284" cy="2941557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0A1AC14-8767-F2B5-1FDF-E3C0B1C7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6349"/>
          <a:stretch>
            <a:fillRect/>
          </a:stretch>
        </p:blipFill>
        <p:spPr>
          <a:xfrm>
            <a:off x="8722807" y="2184158"/>
            <a:ext cx="2302476" cy="292170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A person in a white coat&#10;&#10;Description automatically generated">
            <a:extLst>
              <a:ext uri="{FF2B5EF4-FFF2-40B4-BE49-F238E27FC236}">
                <a16:creationId xmlns:a16="http://schemas.microsoft.com/office/drawing/2014/main" id="{4BA450A0-C737-4360-33CA-5B877DDCE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7475" y="4732170"/>
            <a:ext cx="1217828" cy="1513181"/>
          </a:xfrm>
          <a:prstGeom prst="rect">
            <a:avLst/>
          </a:prstGeom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FCC6B356-EA89-11B5-4331-23509C754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2393" y="5380905"/>
            <a:ext cx="726812" cy="726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13"/>
    </mc:Choice>
    <mc:Fallback xmlns="">
      <p:transition advTm="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7" name="Rectangle 3277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69" name="Rectangle 2">
            <a:extLst>
              <a:ext uri="{FF2B5EF4-FFF2-40B4-BE49-F238E27FC236}">
                <a16:creationId xmlns:a16="http://schemas.microsoft.com/office/drawing/2014/main" id="{EE494BC2-4E2F-6E4C-B00D-8F079BFAE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Type III</a:t>
            </a:r>
          </a:p>
        </p:txBody>
      </p:sp>
      <p:sp>
        <p:nvSpPr>
          <p:cNvPr id="32779" name="Rectangle 3277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781" name="Rectangle 3278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71620B75-A3D2-D342-B80D-6660E307413E}"/>
              </a:ext>
            </a:extLst>
          </p:cNvPr>
          <p:cNvSpPr>
            <a:spLocks noChangeArrowheads="1"/>
          </p:cNvSpPr>
          <p:nvPr/>
        </p:nvSpPr>
        <p:spPr>
          <a:xfrm>
            <a:off x="1299111" y="1926266"/>
            <a:ext cx="5155940" cy="351791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0664"/>
            <a:r>
              <a:rPr lang="en-US" altLang="en-US" sz="1944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Complete AC dislocation </a:t>
            </a:r>
          </a:p>
          <a:p>
            <a:pPr marL="370332" lvl="1" defTabSz="740664"/>
            <a:r>
              <a:rPr lang="en-US" altLang="en-US" sz="145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Complete disruption of AC and CC ligaments</a:t>
            </a:r>
          </a:p>
          <a:p>
            <a:pPr marL="740664" lvl="2" defTabSz="740664"/>
            <a:r>
              <a:rPr lang="en-US" altLang="en-US" sz="1944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25-100 percent displacement</a:t>
            </a:r>
          </a:p>
          <a:p>
            <a:pPr marL="370332" lvl="1" defTabSz="740664"/>
            <a:r>
              <a:rPr lang="en-US" altLang="en-US" sz="145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3a – stable</a:t>
            </a:r>
          </a:p>
          <a:p>
            <a:pPr marL="370332" lvl="1" defTabSz="740664"/>
            <a:r>
              <a:rPr lang="en-US" altLang="en-US" sz="145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3b – horizontal instability</a:t>
            </a:r>
            <a:endParaRPr lang="en-US" altLang="en-US" sz="1701" kern="1200">
              <a:solidFill>
                <a:schemeClr val="tx1"/>
              </a:solidFill>
              <a:latin typeface="+mn-lt"/>
              <a:ea typeface="ＭＳ Ｐゴシック" panose="020B0600070205080204" pitchFamily="34" charset="-128"/>
              <a:cs typeface="+mn-cs"/>
            </a:endParaRPr>
          </a:p>
          <a:p>
            <a:pPr marL="740664" lvl="2" defTabSz="740664"/>
            <a:r>
              <a:rPr lang="en-US" altLang="en-US" sz="1944" i="1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Scapular dysfunction</a:t>
            </a:r>
          </a:p>
          <a:p>
            <a:pPr marL="740664" lvl="2" defTabSz="740664"/>
            <a:r>
              <a:rPr lang="en-US" altLang="en-US" sz="1944" i="1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Basmania/Alexander view</a:t>
            </a:r>
          </a:p>
          <a:p>
            <a:pPr marL="1110996" lvl="3" defTabSz="740664"/>
            <a:r>
              <a:rPr lang="en-US" altLang="en-US" sz="1823" i="1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Overriding of the clavicle</a:t>
            </a:r>
          </a:p>
          <a:p>
            <a:pPr marL="370332" lvl="1" defTabSz="740664"/>
            <a:r>
              <a:rPr lang="en-US" altLang="en-US" sz="145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Delto-trapezial fascia intact</a:t>
            </a:r>
          </a:p>
          <a:p>
            <a:pPr marL="740664" lvl="2" defTabSz="740664"/>
            <a:r>
              <a:rPr lang="en-US" altLang="en-US" sz="1944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Type 5 the fascia not intact 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405B406A-FB2E-9F4F-873E-8BFB287B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7149" y="2167490"/>
            <a:ext cx="2370399" cy="271998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6">
            <a:extLst>
              <a:ext uri="{FF2B5EF4-FFF2-40B4-BE49-F238E27FC236}">
                <a16:creationId xmlns:a16="http://schemas.microsoft.com/office/drawing/2014/main" id="{96FD205A-B8A4-074A-845E-DCC66B9C4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692" y="5897878"/>
            <a:ext cx="4179387" cy="20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740664">
              <a:spcBef>
                <a:spcPct val="50000"/>
              </a:spcBef>
            </a:pPr>
            <a:r>
              <a:rPr lang="en-US" altLang="en-US" sz="729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Ponce BA, et al. Op Tech Sports Med 2004;12:35-42.</a:t>
            </a:r>
            <a:endParaRPr lang="en-US" altLang="en-US" sz="900">
              <a:latin typeface="Times New Roman" panose="02020603050405020304" pitchFamily="18" charset="0"/>
            </a:endParaRPr>
          </a:p>
        </p:txBody>
      </p:sp>
      <p:pic>
        <p:nvPicPr>
          <p:cNvPr id="2" name="Picture 1" descr="A person in a white coat&#10;&#10;Description automatically generated">
            <a:extLst>
              <a:ext uri="{FF2B5EF4-FFF2-40B4-BE49-F238E27FC236}">
                <a16:creationId xmlns:a16="http://schemas.microsoft.com/office/drawing/2014/main" id="{E57F3A8D-FCD1-26B5-4281-67FE41FA0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002" y="4898517"/>
            <a:ext cx="1114886" cy="1385273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5F58FB51-D32D-49FC-F235-D7C759DF4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6300" y="5492415"/>
            <a:ext cx="665375" cy="665375"/>
          </a:xfrm>
          <a:prstGeom prst="rect">
            <a:avLst/>
          </a:prstGeom>
        </p:spPr>
      </p:pic>
    </p:spTree>
  </p:cSld>
  <p:clrMapOvr>
    <a:masterClrMapping/>
  </p:clrMapOvr>
  <p:transition spd="slow" advTm="204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7" name="Rectangle 3789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Rectangle 2">
            <a:extLst>
              <a:ext uri="{FF2B5EF4-FFF2-40B4-BE49-F238E27FC236}">
                <a16:creationId xmlns:a16="http://schemas.microsoft.com/office/drawing/2014/main" id="{0D8CFA03-5D0D-CD42-AA53-B481F1B3F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Non-Operative Treatment</a:t>
            </a:r>
          </a:p>
        </p:txBody>
      </p:sp>
      <p:sp>
        <p:nvSpPr>
          <p:cNvPr id="37899" name="Rectangle 3789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901" name="Rectangle 3790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7D9D9C60-34EA-1645-A27D-C1D502723CB1}"/>
              </a:ext>
            </a:extLst>
          </p:cNvPr>
          <p:cNvSpPr>
            <a:spLocks noChangeArrowheads="1"/>
          </p:cNvSpPr>
          <p:nvPr/>
        </p:nvSpPr>
        <p:spPr>
          <a:xfrm>
            <a:off x="1563244" y="1926266"/>
            <a:ext cx="7379756" cy="36273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0664"/>
            <a:r>
              <a:rPr lang="en-US" altLang="en-US" sz="145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Non-operative modalities include:</a:t>
            </a:r>
          </a:p>
          <a:p>
            <a:pPr marL="370332" lvl="1" defTabSz="740664"/>
            <a:r>
              <a:rPr lang="en-US" altLang="en-US" sz="226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Recommend a simple sling for short-term use followed by early motion when non-operative treatment is selected.</a:t>
            </a:r>
          </a:p>
          <a:p>
            <a:pPr marL="370332" lvl="1" defTabSz="740664"/>
            <a:r>
              <a:rPr lang="en-US" altLang="en-US" sz="226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Rehab</a:t>
            </a:r>
          </a:p>
          <a:p>
            <a:pPr marL="370332" lvl="1" defTabSz="740664"/>
            <a:r>
              <a:rPr lang="en-US" altLang="en-US" sz="226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Return to sport 4-6 weeks</a:t>
            </a:r>
          </a:p>
          <a:p>
            <a:pPr marL="740664" lvl="2" defTabSz="740664"/>
            <a:r>
              <a:rPr lang="en-US" altLang="en-US" sz="226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Much faster than surgical</a:t>
            </a:r>
          </a:p>
          <a:p>
            <a:pPr marL="740664" lvl="2" defTabSz="740664"/>
            <a:r>
              <a:rPr lang="en-US" altLang="en-US" sz="226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Throwers?</a:t>
            </a:r>
          </a:p>
          <a:p>
            <a:pPr marL="370332" lvl="1" defTabSz="740664"/>
            <a:r>
              <a:rPr lang="en-US" altLang="en-US" sz="2268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Cosmetic deformity</a:t>
            </a:r>
          </a:p>
          <a:p>
            <a:pPr lvl="1" eaLnBrk="1" hangingPunct="1"/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7892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BF77A1E-EB35-FE40-8C1D-040A787D1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62" y="5457833"/>
            <a:ext cx="2538895" cy="78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erson in a white coat&#10;&#10;Description automatically generated">
            <a:extLst>
              <a:ext uri="{FF2B5EF4-FFF2-40B4-BE49-F238E27FC236}">
                <a16:creationId xmlns:a16="http://schemas.microsoft.com/office/drawing/2014/main" id="{D6CBDF91-F9C1-A4DF-8057-E77DAD4E9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8046" y="4903705"/>
            <a:ext cx="1110710" cy="1380085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22BF4DA2-4BC4-73FC-BBFF-3A3EFFB32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5264" y="5495379"/>
            <a:ext cx="662883" cy="662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4"/>
    </mc:Choice>
    <mc:Fallback xmlns="">
      <p:transition spd="slow" advTm="1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CA213-29E5-08D3-701D-A870760AC963}"/>
              </a:ext>
            </a:extLst>
          </p:cNvPr>
          <p:cNvSpPr txBox="1">
            <a:spLocks/>
          </p:cNvSpPr>
          <p:nvPr/>
        </p:nvSpPr>
        <p:spPr>
          <a:xfrm>
            <a:off x="643467" y="1053934"/>
            <a:ext cx="10905066" cy="419447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92219" indent="-292219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33142" indent="-243516" algn="l" defTabSz="38962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974065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363690" indent="-194813" algn="l" defTabSz="389626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1753316" indent="-194813" algn="l" defTabSz="389626" rtl="0" eaLnBrk="1" latinLnBrk="0" hangingPunct="1">
              <a:spcBef>
                <a:spcPct val="20000"/>
              </a:spcBef>
              <a:buFont typeface="Arial"/>
              <a:buChar char="»"/>
              <a:defRPr sz="1700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142942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38962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58456">
              <a:buNone/>
            </a:pPr>
            <a:r>
              <a:rPr lang="en-US" sz="3312" kern="1200">
                <a:solidFill>
                  <a:srgbClr val="6E6D71"/>
                </a:solidFill>
                <a:latin typeface="Avenir Next" panose="020B0503020202020204" pitchFamily="34" charset="0"/>
                <a:ea typeface="+mn-ea"/>
                <a:cs typeface="+mn-cs"/>
              </a:rPr>
              <a:t>Speaker: </a:t>
            </a:r>
          </a:p>
          <a:p>
            <a:pPr marL="0" indent="0" algn="ctr" defTabSz="358456">
              <a:buNone/>
            </a:pPr>
            <a:r>
              <a:rPr lang="en-US" sz="3434" b="1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rPr>
              <a:t>Bashir Ahmed Zikria</a:t>
            </a:r>
            <a:endParaRPr lang="en-US" sz="3434" b="1" kern="1200">
              <a:solidFill>
                <a:srgbClr val="FF0000"/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pPr marL="0" indent="0" defTabSz="358456">
              <a:buNone/>
            </a:pPr>
            <a:endParaRPr lang="en-US" sz="2454" b="1" kern="1200">
              <a:solidFill>
                <a:srgbClr val="FF0000"/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pPr marL="268841" indent="-268841" defTabSz="358456"/>
            <a:r>
              <a:rPr lang="en-US" sz="2454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has no actual or potential conflict of interest in relation to this presentation</a:t>
            </a:r>
          </a:p>
          <a:p>
            <a:pPr marL="268841" indent="-268841" defTabSz="358456"/>
            <a:r>
              <a:rPr lang="en-US" sz="2454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will not be discussing any off-label or unapproved use of drugs or products in this presentation</a:t>
            </a:r>
            <a:endParaRPr lang="en-US" sz="2667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A person in a white coat&#10;&#10;Description automatically generated">
            <a:extLst>
              <a:ext uri="{FF2B5EF4-FFF2-40B4-BE49-F238E27FC236}">
                <a16:creationId xmlns:a16="http://schemas.microsoft.com/office/drawing/2014/main" id="{284AF12E-3031-551E-21AE-4E94B0CEE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645" y="4235618"/>
            <a:ext cx="1262307" cy="1568447"/>
          </a:xfrm>
          <a:prstGeom prst="rect">
            <a:avLst/>
          </a:prstGeo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5ECD273D-8B62-DEE7-39E4-169AD43F7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5065" y="4908047"/>
            <a:ext cx="753358" cy="7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"/>
    </mc:Choice>
    <mc:Fallback xmlns="">
      <p:transition spd="slow" advTm="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1D99A-CF3F-FF9D-0F09-42A7A6E0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Algorithm for AC Separations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24566DC-AA89-0F90-1960-B2E18F70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0373" y="1737360"/>
            <a:ext cx="3518062" cy="44556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FA4861B7-4E98-F61C-940F-4E03E3B0E3D3}"/>
              </a:ext>
            </a:extLst>
          </p:cNvPr>
          <p:cNvSpPr>
            <a:spLocks/>
          </p:cNvSpPr>
          <p:nvPr/>
        </p:nvSpPr>
        <p:spPr>
          <a:xfrm>
            <a:off x="6678286" y="5797095"/>
            <a:ext cx="2206377" cy="397148"/>
          </a:xfrm>
          <a:prstGeom prst="rect">
            <a:avLst/>
          </a:prstGeom>
        </p:spPr>
        <p:txBody>
          <a:bodyPr/>
          <a:lstStyle/>
          <a:p>
            <a:pPr defTabSz="786384">
              <a:spcAft>
                <a:spcPts val="688"/>
              </a:spcAft>
            </a:pPr>
            <a:fld id="{272F1191-107A-4770-94BA-0A5E8FB6D947}" type="slidenum">
              <a:rPr lang="en-US" sz="15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786384">
                <a:spcAft>
                  <a:spcPts val="688"/>
                </a:spcAft>
              </a:pPr>
              <a:t>20</a:t>
            </a:fld>
            <a:endParaRPr lang="en-US"/>
          </a:p>
        </p:txBody>
      </p:sp>
      <p:pic>
        <p:nvPicPr>
          <p:cNvPr id="3" name="Picture 2" descr="A person in a white coat&#10;&#10;Description automatically generated">
            <a:extLst>
              <a:ext uri="{FF2B5EF4-FFF2-40B4-BE49-F238E27FC236}">
                <a16:creationId xmlns:a16="http://schemas.microsoft.com/office/drawing/2014/main" id="{9D58BA4A-6D58-34F4-690E-793B609A3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458" y="4802848"/>
            <a:ext cx="1183024" cy="1469936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8DCE2F41-BA68-2E43-58A8-88F59F949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5376" y="5433043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3"/>
    </mc:Choice>
    <mc:Fallback xmlns="">
      <p:transition spd="slow" advTm="1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9BFE6-F780-F53B-BDA7-C0684221C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720822"/>
            <a:ext cx="7302807" cy="225276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0DC66C-D860-A92C-AF45-287591EC1B12}"/>
              </a:ext>
            </a:extLst>
          </p:cNvPr>
          <p:cNvSpPr>
            <a:spLocks/>
          </p:cNvSpPr>
          <p:nvPr/>
        </p:nvSpPr>
        <p:spPr>
          <a:xfrm>
            <a:off x="898529" y="3644802"/>
            <a:ext cx="9880269" cy="1910724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2"/>
            <a:r>
              <a:rPr lang="en-US" sz="167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 athletes – 25 85 percent or above</a:t>
            </a:r>
          </a:p>
          <a:p>
            <a:pPr defTabSz="850392"/>
            <a:r>
              <a:rPr lang="en-US" sz="167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percent mild symptoms</a:t>
            </a:r>
          </a:p>
          <a:p>
            <a:pPr defTabSz="850392"/>
            <a:r>
              <a:rPr lang="en-US" sz="167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Professional elite goalkeepers which required shoulder surgery for different causes demonstrated high-rate level of return to play despite the persistence of mild symptoms.</a:t>
            </a:r>
            <a:endParaRPr lang="en-QA"/>
          </a:p>
        </p:txBody>
      </p:sp>
      <p:pic>
        <p:nvPicPr>
          <p:cNvPr id="2" name="Picture 1" descr="A person in a white coat&#10;&#10;Description automatically generated">
            <a:extLst>
              <a:ext uri="{FF2B5EF4-FFF2-40B4-BE49-F238E27FC236}">
                <a16:creationId xmlns:a16="http://schemas.microsoft.com/office/drawing/2014/main" id="{E1A83793-4A81-26AD-C68B-5986DCB4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910" y="4547213"/>
            <a:ext cx="1279623" cy="1589964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6D192743-EF38-447E-2577-ADE70B0F0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9807" y="5228867"/>
            <a:ext cx="763692" cy="7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7"/>
    </mc:Choice>
    <mc:Fallback xmlns="">
      <p:transition spd="slow" advTm="9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A728A3-9402-AB87-FB08-071B4E36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Injury Prevention Strategy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3E1699-41D6-8B42-9B9C-DC9ACF734063}"/>
              </a:ext>
            </a:extLst>
          </p:cNvPr>
          <p:cNvSpPr>
            <a:spLocks/>
          </p:cNvSpPr>
          <p:nvPr/>
        </p:nvSpPr>
        <p:spPr>
          <a:xfrm>
            <a:off x="838200" y="1826102"/>
            <a:ext cx="10322358" cy="353208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95528"/>
            <a:r>
              <a:rPr lang="en-US" sz="2400" kern="12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FIFA 11+ injury prevention program</a:t>
            </a:r>
          </a:p>
          <a:p>
            <a:pPr defTabSz="795528"/>
            <a:r>
              <a:rPr lang="en-US" sz="2400" kern="12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Increase in GK injuries</a:t>
            </a:r>
          </a:p>
          <a:p>
            <a:pPr marL="397764" lvl="1" defTabSz="795528"/>
            <a:r>
              <a:rPr lang="en-US" sz="2400" kern="12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Decrease injuries by improving strength, flexibility, Proprioception of the upper extremity, and core strengthening</a:t>
            </a:r>
          </a:p>
          <a:p>
            <a:pPr defTabSz="795528"/>
            <a:r>
              <a:rPr lang="en-US" sz="2400" kern="12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3 stages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95528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different warm-up exercises performed in the exact order and a specific number of repetitions performed at least twice per week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A person in a white coat&#10;&#10;Description automatically generated">
            <a:extLst>
              <a:ext uri="{FF2B5EF4-FFF2-40B4-BE49-F238E27FC236}">
                <a16:creationId xmlns:a16="http://schemas.microsoft.com/office/drawing/2014/main" id="{43C18C05-D623-EFD8-92C6-5A2E6E13D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800" y="4699404"/>
            <a:ext cx="1194856" cy="1484638"/>
          </a:xfrm>
          <a:prstGeom prst="rect">
            <a:avLst/>
          </a:prstGeom>
        </p:spPr>
      </p:pic>
      <p:pic>
        <p:nvPicPr>
          <p:cNvPr id="6" name="Audio 5" descr="A white speaker with waves&#10;&#10;Description automatically generated">
            <a:extLst>
              <a:ext uri="{FF2B5EF4-FFF2-40B4-BE49-F238E27FC236}">
                <a16:creationId xmlns:a16="http://schemas.microsoft.com/office/drawing/2014/main" id="{E0F3DAF6-AF55-F691-7FF8-B2000CC79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8777" y="5335902"/>
            <a:ext cx="713102" cy="71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"/>
    </mc:Choice>
    <mc:Fallback xmlns="">
      <p:transition spd="slow" advTm="5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14D989-8377-190D-98B1-9C813057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FIFA 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A48E52-091E-D3E1-0183-DE518797B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946" y="1926266"/>
            <a:ext cx="2485735" cy="121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3AE96-E9BD-C450-AF32-DC94758E3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946" y="3300002"/>
            <a:ext cx="5127939" cy="2199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2C91D0-B77A-CC4B-E511-54C898E8CADC}"/>
              </a:ext>
            </a:extLst>
          </p:cNvPr>
          <p:cNvSpPr txBox="1"/>
          <p:nvPr/>
        </p:nvSpPr>
        <p:spPr>
          <a:xfrm>
            <a:off x="2686264" y="5404504"/>
            <a:ext cx="6121971" cy="8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3504"/>
            <a:r>
              <a:rPr lang="en-US" sz="1584" kern="1200">
                <a:solidFill>
                  <a:srgbClr val="000000"/>
                </a:solidFill>
                <a:latin typeface="Avenir Next" panose="020B0503020202020204" pitchFamily="34" charset="0"/>
                <a:ea typeface="+mn-ea"/>
                <a:cs typeface="+mn-cs"/>
              </a:rPr>
              <a:t>RCT: FIFA 11+S program resulted in 50% fewer upper extremity injuries among soccer goalkeepers, compared with a regular warm-up.</a:t>
            </a:r>
            <a:endParaRPr lang="en-US" sz="2400">
              <a:latin typeface="Avenir Next" panose="020B0503020202020204" pitchFamily="34" charset="0"/>
            </a:endParaRPr>
          </a:p>
        </p:txBody>
      </p:sp>
      <p:pic>
        <p:nvPicPr>
          <p:cNvPr id="2" name="Picture 1" descr="A person in a white coat&#10;&#10;Description automatically generated">
            <a:extLst>
              <a:ext uri="{FF2B5EF4-FFF2-40B4-BE49-F238E27FC236}">
                <a16:creationId xmlns:a16="http://schemas.microsoft.com/office/drawing/2014/main" id="{CCCCFF26-68CE-1F9D-975B-C182DD764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0555" y="5223498"/>
            <a:ext cx="898881" cy="1116882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77913942-59F8-D5EE-3DFE-F8F6C17A6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96" y="5645741"/>
            <a:ext cx="536461" cy="5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"/>
    </mc:Choice>
    <mc:Fallback xmlns="">
      <p:transition spd="slow" advTm="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spetar Sports Medicine Journal - About">
            <a:extLst>
              <a:ext uri="{FF2B5EF4-FFF2-40B4-BE49-F238E27FC236}">
                <a16:creationId xmlns:a16="http://schemas.microsoft.com/office/drawing/2014/main" id="{504E9780-C1BF-3FFA-865B-D531C756A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r="36185" b="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FB0E8-2DF5-30B4-80BC-53C76711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976F5-9BC9-68B5-AF35-4A579797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564" y="2030439"/>
            <a:ext cx="4072886" cy="4462435"/>
          </a:xfrm>
        </p:spPr>
        <p:txBody>
          <a:bodyPr>
            <a:noAutofit/>
          </a:bodyPr>
          <a:lstStyle/>
          <a:p>
            <a:pPr indent="-228600"/>
            <a:r>
              <a:rPr lang="en-US" sz="2000" b="1" dirty="0"/>
              <a:t>The athletes shoulder complex</a:t>
            </a:r>
            <a:endParaRPr lang="en-US" sz="2000" dirty="0"/>
          </a:p>
          <a:p>
            <a:pPr lvl="1" indent="-228600"/>
            <a:r>
              <a:rPr lang="en-US" sz="2000" b="1" i="1" dirty="0"/>
              <a:t>Understand throwing vs. non throwing athletes</a:t>
            </a:r>
          </a:p>
          <a:p>
            <a:pPr lvl="1" indent="-228600"/>
            <a:r>
              <a:rPr lang="en-US" sz="2000" b="1" i="1" dirty="0"/>
              <a:t>Contact vs. non contact</a:t>
            </a:r>
            <a:endParaRPr lang="en-US" sz="2000" dirty="0"/>
          </a:p>
          <a:p>
            <a:pPr indent="-228600"/>
            <a:r>
              <a:rPr lang="en-US" sz="2000" b="1" i="1" dirty="0"/>
              <a:t>Throwing shoulder mechanics</a:t>
            </a:r>
          </a:p>
          <a:p>
            <a:pPr lvl="1" indent="-228600"/>
            <a:r>
              <a:rPr lang="en-US" sz="1600" b="1" i="1" dirty="0"/>
              <a:t>Forces dynamic and static</a:t>
            </a:r>
            <a:endParaRPr lang="en-US" sz="1600" dirty="0"/>
          </a:p>
          <a:p>
            <a:pPr indent="-228600"/>
            <a:r>
              <a:rPr lang="en-US" sz="2000" dirty="0"/>
              <a:t>Understand when surgery is needed</a:t>
            </a:r>
          </a:p>
          <a:p>
            <a:pPr lvl="1" indent="-228600"/>
            <a:r>
              <a:rPr lang="en-US" sz="1600" b="1" dirty="0"/>
              <a:t>RTP low with surgery and longer time frame</a:t>
            </a:r>
          </a:p>
          <a:p>
            <a:pPr indent="-228600"/>
            <a:r>
              <a:rPr lang="en-US" sz="2000" dirty="0"/>
              <a:t>Football – Goalkeeper injuries</a:t>
            </a:r>
          </a:p>
          <a:p>
            <a:pPr marL="800089" lvl="1" indent="-228600"/>
            <a:r>
              <a:rPr lang="en-US" sz="2000" dirty="0"/>
              <a:t>In season vs off season treatment</a:t>
            </a:r>
          </a:p>
          <a:p>
            <a:pPr marL="800089" lvl="1" indent="-228600"/>
            <a:r>
              <a:rPr lang="en-US" sz="2000" dirty="0"/>
              <a:t>RTP is high after surgery</a:t>
            </a:r>
          </a:p>
          <a:p>
            <a:pPr marL="457189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65AC9-1188-9526-4ABA-D6FE49F46BA1}"/>
              </a:ext>
            </a:extLst>
          </p:cNvPr>
          <p:cNvSpPr txBox="1"/>
          <p:nvPr/>
        </p:nvSpPr>
        <p:spPr>
          <a:xfrm>
            <a:off x="838201" y="2743200"/>
            <a:ext cx="6286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p:pic>
        <p:nvPicPr>
          <p:cNvPr id="6" name="Picture 2" descr="Aspetar Sports Medicine Journal - About">
            <a:extLst>
              <a:ext uri="{FF2B5EF4-FFF2-40B4-BE49-F238E27FC236}">
                <a16:creationId xmlns:a16="http://schemas.microsoft.com/office/drawing/2014/main" id="{1EA5730C-C4D8-61F2-28C6-1D3CBA7BC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r="36185" b="1"/>
          <a:stretch/>
        </p:blipFill>
        <p:spPr bwMode="auto">
          <a:xfrm>
            <a:off x="0" y="10"/>
            <a:ext cx="706697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in a white coat&#10;&#10;Description automatically generated">
            <a:extLst>
              <a:ext uri="{FF2B5EF4-FFF2-40B4-BE49-F238E27FC236}">
                <a16:creationId xmlns:a16="http://schemas.microsoft.com/office/drawing/2014/main" id="{17DC9AA8-2E38-F850-15E9-20576FF35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077" y="5400675"/>
            <a:ext cx="1172874" cy="1457325"/>
          </a:xfrm>
          <a:prstGeom prst="rect">
            <a:avLst/>
          </a:prstGeom>
        </p:spPr>
      </p:pic>
      <p:pic>
        <p:nvPicPr>
          <p:cNvPr id="39" name="Audio 38">
            <a:extLst>
              <a:ext uri="{FF2B5EF4-FFF2-40B4-BE49-F238E27FC236}">
                <a16:creationId xmlns:a16="http://schemas.microsoft.com/office/drawing/2014/main" id="{6DA1B640-206C-3F8C-EA91-71B743758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961">
        <p:fade/>
      </p:transition>
    </mc:Choice>
    <mc:Fallback xmlns="">
      <p:transition spd="med" advTm="53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E57B73-2994-876D-D300-F81CA40A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spetar Sports Medicine Journal - About">
            <a:extLst>
              <a:ext uri="{FF2B5EF4-FFF2-40B4-BE49-F238E27FC236}">
                <a16:creationId xmlns:a16="http://schemas.microsoft.com/office/drawing/2014/main" id="{85CEF438-CABE-25D7-A88D-005B7F3C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984" y="3124200"/>
            <a:ext cx="10718984" cy="31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in a white coat&#10;&#10;Description automatically generated">
            <a:extLst>
              <a:ext uri="{FF2B5EF4-FFF2-40B4-BE49-F238E27FC236}">
                <a16:creationId xmlns:a16="http://schemas.microsoft.com/office/drawing/2014/main" id="{05E651E4-9FB9-ED0C-7081-E37CFD967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125" y="5103814"/>
            <a:ext cx="1361907" cy="1692203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7B48DA55-EB7E-0FEA-6A03-529D94598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EAF174-3163-61F5-A22C-AFB4A7A6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QA">
                <a:solidFill>
                  <a:schemeClr val="bg1"/>
                </a:solidFill>
              </a:rPr>
              <a:t>Objectives</a:t>
            </a:r>
          </a:p>
        </p:txBody>
      </p:sp>
      <p:grpSp>
        <p:nvGrpSpPr>
          <p:cNvPr id="15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9934555-19AE-20A5-DF73-619E4F7471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97765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Audio 9">
            <a:extLst>
              <a:ext uri="{FF2B5EF4-FFF2-40B4-BE49-F238E27FC236}">
                <a16:creationId xmlns:a16="http://schemas.microsoft.com/office/drawing/2014/main" id="{8402CB4D-1C24-1625-E5A9-3E73A06D9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2"/>
    </mc:Choice>
    <mc:Fallback xmlns="">
      <p:transition spd="slow" advTm="1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387C46-5CDF-6C1D-BD3A-D3712198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QA" dirty="0"/>
              <a:t>Introduction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36F06F-D294-54B7-F44E-31D0EA0107FC}"/>
              </a:ext>
            </a:extLst>
          </p:cNvPr>
          <p:cNvSpPr>
            <a:spLocks/>
          </p:cNvSpPr>
          <p:nvPr/>
        </p:nvSpPr>
        <p:spPr>
          <a:xfrm>
            <a:off x="863511" y="1650222"/>
            <a:ext cx="9700132" cy="40139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 vs. noncontact athletes</a:t>
            </a:r>
          </a:p>
          <a:p>
            <a:pPr marL="420624" lvl="1"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Differences in treatment</a:t>
            </a:r>
          </a:p>
          <a:p>
            <a:pPr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Throwing shoulder vs. non throwing athlete</a:t>
            </a:r>
          </a:p>
          <a:p>
            <a:pPr marL="420624" lvl="1"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Forces </a:t>
            </a:r>
          </a:p>
          <a:p>
            <a:pPr marL="420624" lvl="1"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Dynamic and static</a:t>
            </a:r>
          </a:p>
          <a:p>
            <a:pPr marL="420624" lvl="1"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Kinetic chain </a:t>
            </a:r>
          </a:p>
          <a:p>
            <a:pPr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season injuries</a:t>
            </a:r>
          </a:p>
          <a:p>
            <a:pPr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Football data – most common sport in the Middle East</a:t>
            </a:r>
          </a:p>
          <a:p>
            <a:pPr marL="420624" lvl="1"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common injury location in all positions was the lower limb 67% vs. Upper limb 13%</a:t>
            </a:r>
          </a:p>
          <a:p>
            <a:pPr marL="420624" lvl="1"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third of shoulder injuries (28%) sustained by professional soccer players are severe(&gt;28 days)</a:t>
            </a:r>
          </a:p>
          <a:p>
            <a:pPr marL="420624" lvl="1" defTabSz="841248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Goalkeepers(GK) are more exposed to upper limb lesion than other field soccer players - Training</a:t>
            </a:r>
            <a:endParaRPr lang="en-QA" sz="2000" dirty="0"/>
          </a:p>
        </p:txBody>
      </p:sp>
      <p:pic>
        <p:nvPicPr>
          <p:cNvPr id="2" name="Picture 1" descr="A person in a white coat&#10;&#10;Description automatically generated">
            <a:extLst>
              <a:ext uri="{FF2B5EF4-FFF2-40B4-BE49-F238E27FC236}">
                <a16:creationId xmlns:a16="http://schemas.microsoft.com/office/drawing/2014/main" id="{3E8998FD-8604-374F-18F6-FC564726D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4718" y="4883634"/>
            <a:ext cx="1256293" cy="1560975"/>
          </a:xfrm>
          <a:prstGeom prst="rect">
            <a:avLst/>
          </a:prstGeom>
        </p:spPr>
      </p:pic>
      <p:pic>
        <p:nvPicPr>
          <p:cNvPr id="66" name="Audio 65" descr="A white speaker with waves&#10;&#10;Description automatically generated">
            <a:extLst>
              <a:ext uri="{FF2B5EF4-FFF2-40B4-BE49-F238E27FC236}">
                <a16:creationId xmlns:a16="http://schemas.microsoft.com/office/drawing/2014/main" id="{4F58E47B-300B-7BD4-0870-ADBACC371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7916" y="5343418"/>
            <a:ext cx="749769" cy="7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54"/>
    </mc:Choice>
    <mc:Fallback xmlns="">
      <p:transition spd="slow" advTm="8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50ED9-39C8-8AD8-82A3-01AD58425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4551036"/>
            <a:ext cx="4284420" cy="1687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Throwing Athlete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4DFAF11-4AA2-58A9-4CB9-8CEE7C0A5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198"/>
          <a:stretch/>
        </p:blipFill>
        <p:spPr bwMode="auto">
          <a:xfrm>
            <a:off x="1155556" y="637762"/>
            <a:ext cx="9889765" cy="357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454411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E9EB576-80E0-CE32-0555-DC178A2E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49" y="4750698"/>
            <a:ext cx="4310672" cy="1463834"/>
          </a:xfrm>
        </p:spPr>
        <p:txBody>
          <a:bodyPr>
            <a:normAutofit/>
          </a:bodyPr>
          <a:lstStyle/>
          <a:p>
            <a:r>
              <a:rPr lang="en-US" sz="1200" dirty="0"/>
              <a:t>Tremendous forces</a:t>
            </a:r>
          </a:p>
          <a:p>
            <a:r>
              <a:rPr lang="en-US" sz="1200" dirty="0"/>
              <a:t>140-160 km acceleration and then deceleration</a:t>
            </a:r>
          </a:p>
          <a:p>
            <a:r>
              <a:rPr lang="en-US" sz="1200" dirty="0"/>
              <a:t>Forces 5 times body weight – 7500 degrees/second</a:t>
            </a:r>
          </a:p>
          <a:p>
            <a:pPr lvl="1"/>
            <a:r>
              <a:rPr lang="en-US" sz="1200" dirty="0"/>
              <a:t>Fastest human motion in sports</a:t>
            </a:r>
          </a:p>
          <a:p>
            <a:r>
              <a:rPr lang="en-US" sz="1200" dirty="0"/>
              <a:t>Dynamic structures prevent injury to static restraints</a:t>
            </a:r>
          </a:p>
          <a:p>
            <a:endParaRPr lang="en-US" sz="1200" dirty="0"/>
          </a:p>
        </p:txBody>
      </p:sp>
      <p:pic>
        <p:nvPicPr>
          <p:cNvPr id="3" name="Picture 2" descr="A person in a white coat&#10;&#10;Description automatically generated">
            <a:extLst>
              <a:ext uri="{FF2B5EF4-FFF2-40B4-BE49-F238E27FC236}">
                <a16:creationId xmlns:a16="http://schemas.microsoft.com/office/drawing/2014/main" id="{00104421-42AB-22EB-2609-07E832378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125" y="5103814"/>
            <a:ext cx="1361907" cy="1692203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2A84A252-0414-BB47-627C-683B93604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3"/>
    </mc:Choice>
    <mc:Fallback xmlns="">
      <p:transition spd="slow" advTm="3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6EA4D-26E6-AAAB-D7AB-4776B3D70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QA"/>
              <a:t>Introduction</a:t>
            </a:r>
            <a:endParaRPr lang="en-Q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627AC-744B-44BC-191F-B920A936848C}"/>
              </a:ext>
            </a:extLst>
          </p:cNvPr>
          <p:cNvSpPr>
            <a:spLocks/>
          </p:cNvSpPr>
          <p:nvPr/>
        </p:nvSpPr>
        <p:spPr>
          <a:xfrm>
            <a:off x="982625" y="1754687"/>
            <a:ext cx="9479122" cy="392244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22960"/>
            <a:r>
              <a:rPr lang="en-QA" sz="21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Throwing</a:t>
            </a:r>
          </a:p>
          <a:p>
            <a:pPr marL="411480" lvl="1" defTabSz="822960"/>
            <a:r>
              <a:rPr lang="en-QA" sz="16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Acceleration </a:t>
            </a:r>
          </a:p>
          <a:p>
            <a:pPr marL="822960" lvl="2" defTabSz="822960"/>
            <a:r>
              <a:rPr lang="en-QA" sz="21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Slap</a:t>
            </a:r>
          </a:p>
          <a:p>
            <a:pPr marL="1234440" lvl="3" defTabSz="822960"/>
            <a:r>
              <a:rPr lang="en-QA" sz="21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Internal impingement</a:t>
            </a:r>
          </a:p>
          <a:p>
            <a:pPr marL="822960" lvl="2" defTabSz="822960"/>
            <a:r>
              <a:rPr lang="en-QA" sz="21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RTC </a:t>
            </a:r>
          </a:p>
          <a:p>
            <a:pPr marL="1234440" lvl="3" defTabSz="822960"/>
            <a:r>
              <a:rPr lang="en-QA" sz="21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Pasta</a:t>
            </a:r>
          </a:p>
          <a:p>
            <a:pPr marL="411480" lvl="1" defTabSz="822960"/>
            <a:r>
              <a:rPr lang="en-QA" sz="16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Deceleration</a:t>
            </a:r>
          </a:p>
          <a:p>
            <a:pPr marL="822960" lvl="2" defTabSz="822960"/>
            <a:r>
              <a:rPr lang="en-QA" sz="21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RTC eccentric</a:t>
            </a:r>
          </a:p>
          <a:p>
            <a:pPr marL="822960" lvl="2" defTabSz="822960"/>
            <a:r>
              <a:rPr lang="en-QA" sz="21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Latissimus and Teres Major</a:t>
            </a:r>
          </a:p>
          <a:p>
            <a:pPr marL="822960" lvl="2" defTabSz="822960"/>
            <a:r>
              <a:rPr lang="en-QA" sz="21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Slap tear</a:t>
            </a:r>
            <a:endParaRPr lang="en-QA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DAA3A-E3B8-964A-36A7-B1C89C154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284" y="1650222"/>
            <a:ext cx="2992278" cy="3937210"/>
          </a:xfrm>
          <a:prstGeom prst="rect">
            <a:avLst/>
          </a:prstGeom>
        </p:spPr>
      </p:pic>
      <p:pic>
        <p:nvPicPr>
          <p:cNvPr id="5" name="Picture 4" descr="A person in a white coat&#10;&#10;Description automatically generated">
            <a:extLst>
              <a:ext uri="{FF2B5EF4-FFF2-40B4-BE49-F238E27FC236}">
                <a16:creationId xmlns:a16="http://schemas.microsoft.com/office/drawing/2014/main" id="{800AFD56-8501-B71F-11DF-C7317B1B3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561" y="4709758"/>
            <a:ext cx="1227670" cy="1525410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4A5328B8-F146-4240-1D2A-7806F8087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024" y="5363736"/>
            <a:ext cx="732686" cy="7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80"/>
    </mc:Choice>
    <mc:Fallback xmlns="">
      <p:transition spd="slow" advTm="3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2C6D-8F49-1412-0F67-7EA4C809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r>
              <a:rPr lang="en-QA" sz="3200"/>
              <a:t>Examing throwing athlete</a:t>
            </a:r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8CD57-05D6-E690-9233-9E3397321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r>
              <a:rPr lang="en-QA" sz="1400"/>
              <a:t>Kinetic Chain</a:t>
            </a:r>
          </a:p>
          <a:p>
            <a:pPr lvl="1"/>
            <a:r>
              <a:rPr lang="en-QA" sz="1400"/>
              <a:t>Lower body</a:t>
            </a:r>
          </a:p>
          <a:p>
            <a:pPr lvl="1"/>
            <a:r>
              <a:rPr lang="en-QA" sz="1400"/>
              <a:t>Torso</a:t>
            </a:r>
          </a:p>
          <a:p>
            <a:pPr lvl="1"/>
            <a:r>
              <a:rPr lang="en-QA" sz="1400"/>
              <a:t>Evaluate mechanics</a:t>
            </a:r>
          </a:p>
          <a:p>
            <a:r>
              <a:rPr lang="en-US" sz="1400"/>
              <a:t>T</a:t>
            </a:r>
            <a:r>
              <a:rPr lang="en-QA" sz="1400"/>
              <a:t>hrowing Shoulder</a:t>
            </a:r>
          </a:p>
          <a:p>
            <a:pPr lvl="1"/>
            <a:r>
              <a:rPr lang="en-US" sz="1400"/>
              <a:t>S</a:t>
            </a:r>
            <a:r>
              <a:rPr lang="en-QA" sz="1400"/>
              <a:t>tability</a:t>
            </a:r>
          </a:p>
          <a:p>
            <a:pPr lvl="2"/>
            <a:r>
              <a:rPr lang="en-QA" sz="1400"/>
              <a:t>apprehension</a:t>
            </a:r>
          </a:p>
          <a:p>
            <a:pPr lvl="1"/>
            <a:r>
              <a:rPr lang="en-QA" sz="1400"/>
              <a:t>Strength</a:t>
            </a:r>
          </a:p>
          <a:p>
            <a:r>
              <a:rPr lang="en-QA" sz="1400"/>
              <a:t>Scapula - winging</a:t>
            </a:r>
          </a:p>
          <a:p>
            <a:r>
              <a:rPr lang="en-QA" sz="1400"/>
              <a:t>Total Arc of Motion</a:t>
            </a:r>
          </a:p>
          <a:p>
            <a:pPr lvl="1"/>
            <a:r>
              <a:rPr lang="en-QA" sz="1400"/>
              <a:t>180 degrees</a:t>
            </a:r>
          </a:p>
          <a:p>
            <a:pPr lvl="1"/>
            <a:r>
              <a:rPr lang="en-QA" sz="1400"/>
              <a:t>IR symmetry</a:t>
            </a:r>
          </a:p>
        </p:txBody>
      </p:sp>
      <p:pic>
        <p:nvPicPr>
          <p:cNvPr id="1026" name="Picture 2" descr="Scapula Dyskinesis and Throwing Athletes : Just Wing it? | Physiohealth">
            <a:extLst>
              <a:ext uri="{FF2B5EF4-FFF2-40B4-BE49-F238E27FC236}">
                <a16:creationId xmlns:a16="http://schemas.microsoft.com/office/drawing/2014/main" id="{A14CE698-B5CD-977F-F9F4-83A038F30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7" r="9059" b="-1"/>
          <a:stretch/>
        </p:blipFill>
        <p:spPr bwMode="auto">
          <a:xfrm>
            <a:off x="6096000" y="838013"/>
            <a:ext cx="5234538" cy="51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white coat&#10;&#10;Description automatically generated">
            <a:extLst>
              <a:ext uri="{FF2B5EF4-FFF2-40B4-BE49-F238E27FC236}">
                <a16:creationId xmlns:a16="http://schemas.microsoft.com/office/drawing/2014/main" id="{D2F8B308-6494-BC44-D396-34D36A1E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125" y="5103814"/>
            <a:ext cx="1361907" cy="1692203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E49163BE-DF52-FE35-46AA-12207FC9C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99"/>
    </mc:Choice>
    <mc:Fallback xmlns="">
      <p:transition spd="slow" advTm="5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2C6D-8F49-1412-0F67-7EA4C809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QA" sz="3200"/>
              <a:t>Examing throwing athlete</a:t>
            </a:r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8CD57-05D6-E690-9233-9E3397321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/>
          </a:bodyPr>
          <a:lstStyle/>
          <a:p>
            <a:r>
              <a:rPr lang="en-QA" sz="1700"/>
              <a:t>GIRD</a:t>
            </a:r>
          </a:p>
          <a:p>
            <a:pPr lvl="1"/>
            <a:r>
              <a:rPr lang="en-QA" sz="1700"/>
              <a:t>Correlated with injury</a:t>
            </a:r>
          </a:p>
          <a:p>
            <a:pPr lvl="1"/>
            <a:r>
              <a:rPr lang="en-QA" sz="1700"/>
              <a:t>Total arc – decrease</a:t>
            </a:r>
          </a:p>
          <a:p>
            <a:pPr lvl="1"/>
            <a:r>
              <a:rPr lang="en-QA" sz="1700"/>
              <a:t>Internal impingement</a:t>
            </a:r>
          </a:p>
          <a:p>
            <a:pPr lvl="2"/>
            <a:r>
              <a:rPr lang="en-QA" sz="1700"/>
              <a:t>Slap tests – obrien</a:t>
            </a:r>
          </a:p>
          <a:p>
            <a:pPr lvl="2"/>
            <a:r>
              <a:rPr lang="en-QA" sz="1700"/>
              <a:t>Posterior capsular tightness</a:t>
            </a:r>
          </a:p>
          <a:p>
            <a:r>
              <a:rPr lang="en-QA" sz="1700"/>
              <a:t>Scapula Dyskinesis</a:t>
            </a:r>
          </a:p>
          <a:p>
            <a:pPr lvl="1"/>
            <a:r>
              <a:rPr lang="en-US" sz="1700"/>
              <a:t>S</a:t>
            </a:r>
            <a:r>
              <a:rPr lang="en-QA" sz="1700"/>
              <a:t>capula malposition</a:t>
            </a:r>
          </a:p>
          <a:p>
            <a:pPr lvl="1"/>
            <a:r>
              <a:rPr lang="en-QA" sz="1700"/>
              <a:t>Inferior border</a:t>
            </a:r>
          </a:p>
          <a:p>
            <a:pPr lvl="1"/>
            <a:r>
              <a:rPr lang="en-US" sz="1700"/>
              <a:t>S</a:t>
            </a:r>
            <a:r>
              <a:rPr lang="en-QA" sz="1700"/>
              <a:t>capula movement </a:t>
            </a:r>
          </a:p>
          <a:p>
            <a:pPr lvl="2"/>
            <a:r>
              <a:rPr lang="en-US" sz="1700"/>
              <a:t>A</a:t>
            </a:r>
            <a:r>
              <a:rPr lang="en-QA" sz="1700"/>
              <a:t>rm ER up and scapula pointed 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83144-C87D-A457-B1E5-B03C0AC5F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748" y="1302805"/>
            <a:ext cx="5334160" cy="4253991"/>
          </a:xfrm>
          <a:prstGeom prst="rect">
            <a:avLst/>
          </a:prstGeom>
        </p:spPr>
      </p:pic>
      <p:pic>
        <p:nvPicPr>
          <p:cNvPr id="5" name="Picture 4" descr="A person in a white coat&#10;&#10;Description automatically generated">
            <a:extLst>
              <a:ext uri="{FF2B5EF4-FFF2-40B4-BE49-F238E27FC236}">
                <a16:creationId xmlns:a16="http://schemas.microsoft.com/office/drawing/2014/main" id="{8A397D61-2CD4-174E-F50B-21447C571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125" y="5103814"/>
            <a:ext cx="1361907" cy="1692203"/>
          </a:xfrm>
          <a:prstGeom prst="rect">
            <a:avLst/>
          </a:prstGeom>
        </p:spPr>
      </p:pic>
      <p:pic>
        <p:nvPicPr>
          <p:cNvPr id="18" name="Audio 17">
            <a:extLst>
              <a:ext uri="{FF2B5EF4-FFF2-40B4-BE49-F238E27FC236}">
                <a16:creationId xmlns:a16="http://schemas.microsoft.com/office/drawing/2014/main" id="{B87905F0-6DBA-40A3-3EB9-2D409A82E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7"/>
    </mc:Choice>
    <mc:Fallback xmlns="">
      <p:transition spd="slow" advTm="3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2A4C8-607E-9B55-CA67-460DFA7A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QA" dirty="0"/>
              <a:t>Rotator cuff - Throwing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679A-8025-DC10-12E4-DC73754A357C}"/>
              </a:ext>
            </a:extLst>
          </p:cNvPr>
          <p:cNvSpPr>
            <a:spLocks/>
          </p:cNvSpPr>
          <p:nvPr/>
        </p:nvSpPr>
        <p:spPr>
          <a:xfrm>
            <a:off x="863511" y="1650222"/>
            <a:ext cx="9700132" cy="4013900"/>
          </a:xfrm>
          <a:prstGeom prst="rect">
            <a:avLst/>
          </a:prstGeom>
        </p:spPr>
        <p:txBody>
          <a:bodyPr/>
          <a:lstStyle/>
          <a:p>
            <a:pPr defTabSz="841248"/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Eccentric in deceleration</a:t>
            </a:r>
          </a:p>
          <a:p>
            <a:pPr defTabSz="841248"/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Acquired laxity of static stabilizers</a:t>
            </a:r>
          </a:p>
          <a:p>
            <a:pPr marL="420624" lvl="1" defTabSz="841248"/>
            <a:r>
              <a:rPr lang="en-US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ontrols acquired instability</a:t>
            </a:r>
          </a:p>
          <a:p>
            <a:pPr defTabSz="841248"/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Rotator cuff</a:t>
            </a:r>
          </a:p>
          <a:p>
            <a:pPr marL="420624" lvl="1" defTabSz="841248"/>
            <a:r>
              <a:rPr lang="en-US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operative</a:t>
            </a:r>
          </a:p>
          <a:p>
            <a:pPr marL="420624" lvl="1" defTabSz="841248"/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Surgery - avoided</a:t>
            </a:r>
          </a:p>
          <a:p>
            <a:pPr defTabSz="841248"/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Internal impingement</a:t>
            </a:r>
          </a:p>
          <a:p>
            <a:pPr marL="420624" lvl="1" defTabSz="841248"/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Slap tears</a:t>
            </a:r>
          </a:p>
          <a:p>
            <a:pPr marL="420624" lvl="1" defTabSz="841248"/>
            <a:r>
              <a:rPr lang="en-QA" sz="1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Articular sided tears</a:t>
            </a:r>
          </a:p>
          <a:p>
            <a:pPr marL="420624" lvl="1" defTabSz="841248"/>
            <a:endParaRPr lang="en-QA" sz="165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20624" lvl="1" defTabSz="841248"/>
            <a:endParaRPr lang="en-QA" sz="165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endParaRPr lang="en-Q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7A02A-4397-3019-BF1D-03A60AC2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90" y="3129258"/>
            <a:ext cx="4634800" cy="2108455"/>
          </a:xfrm>
          <a:prstGeom prst="rect">
            <a:avLst/>
          </a:prstGeom>
        </p:spPr>
      </p:pic>
      <p:pic>
        <p:nvPicPr>
          <p:cNvPr id="5" name="Picture 4" descr="A person in a white coat&#10;&#10;Description automatically generated">
            <a:extLst>
              <a:ext uri="{FF2B5EF4-FFF2-40B4-BE49-F238E27FC236}">
                <a16:creationId xmlns:a16="http://schemas.microsoft.com/office/drawing/2014/main" id="{C61E07C5-A296-0D73-82B1-728C18C6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052" y="4674193"/>
            <a:ext cx="1256293" cy="1560975"/>
          </a:xfrm>
          <a:prstGeom prst="rect">
            <a:avLst/>
          </a:prstGeom>
        </p:spPr>
      </p:pic>
      <p:pic>
        <p:nvPicPr>
          <p:cNvPr id="68" name="Audio 67">
            <a:extLst>
              <a:ext uri="{FF2B5EF4-FFF2-40B4-BE49-F238E27FC236}">
                <a16:creationId xmlns:a16="http://schemas.microsoft.com/office/drawing/2014/main" id="{8F95A8B7-5D3F-2863-F425-76AAAC706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7916" y="5343418"/>
            <a:ext cx="749769" cy="7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3"/>
    </mc:Choice>
    <mc:Fallback xmlns="">
      <p:transition spd="slow" advTm="3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933</Words>
  <Application>Microsoft Office PowerPoint</Application>
  <PresentationFormat>Widescreen</PresentationFormat>
  <Paragraphs>184</Paragraphs>
  <Slides>25</Slides>
  <Notes>0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1_Office Theme</vt:lpstr>
      <vt:lpstr>The Athlete’s Shoulder </vt:lpstr>
      <vt:lpstr>PowerPoint Presentation</vt:lpstr>
      <vt:lpstr>Objectives</vt:lpstr>
      <vt:lpstr>Introduction</vt:lpstr>
      <vt:lpstr>Throwing Athlete</vt:lpstr>
      <vt:lpstr>Introduction</vt:lpstr>
      <vt:lpstr>Examing throwing athlete</vt:lpstr>
      <vt:lpstr>Examing throwing athlete</vt:lpstr>
      <vt:lpstr>Rotator cuff - Throwing</vt:lpstr>
      <vt:lpstr>Shoulder Surgeries</vt:lpstr>
      <vt:lpstr>Shoulder Surgeries</vt:lpstr>
      <vt:lpstr>Upper extremity Injuries </vt:lpstr>
      <vt:lpstr>Incidence of Injuries </vt:lpstr>
      <vt:lpstr>Shoulder Instability in the athlete In Season Dislocation  </vt:lpstr>
      <vt:lpstr>Shoulder Instability Athletes - Surgical Treatment Guide</vt:lpstr>
      <vt:lpstr> AC Joint</vt:lpstr>
      <vt:lpstr>Classification Rockwood (6 types)</vt:lpstr>
      <vt:lpstr>Type III</vt:lpstr>
      <vt:lpstr>Non-Operative Treatment</vt:lpstr>
      <vt:lpstr>Algorithm for AC Separations</vt:lpstr>
      <vt:lpstr>PowerPoint Presentation</vt:lpstr>
      <vt:lpstr>Injury Prevention Strategy</vt:lpstr>
      <vt:lpstr>FIFA 11</vt:lpstr>
      <vt:lpstr>Take Home Message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Athlete’s Shoulder </dc:title>
  <dc:creator>Bashir Zikria</dc:creator>
  <cp:lastModifiedBy>Bashir Ahmed Zikria</cp:lastModifiedBy>
  <cp:revision>15</cp:revision>
  <dcterms:created xsi:type="dcterms:W3CDTF">2023-12-27T04:36:22Z</dcterms:created>
  <dcterms:modified xsi:type="dcterms:W3CDTF">2023-12-27T09:31:40Z</dcterms:modified>
</cp:coreProperties>
</file>